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9037a5f2_2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b19037a5f2_2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b19037a5f2_2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19037a5f2_2_6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b19037a5f2_2_6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19037a5f2_2_6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19037a5f2_2_9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b19037a5f2_2_9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b19037a5f2_2_9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19037a5f2_2_13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b19037a5f2_2_13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b19037a5f2_2_13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19037a5f2_2_14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b19037a5f2_2_14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b19037a5f2_2_14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19037a5f2_2_17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b19037a5f2_2_17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b19037a5f2_2_17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19037a5f2_2_19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b19037a5f2_2_19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b19037a5f2_2_19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1dc1768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b1dc1768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19037a5f2_2_20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b19037a5f2_2_209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b19037a5f2_2_209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19037a5f2_2_2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b19037a5f2_2_2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b19037a5f2_2_2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19037a5f2_2_2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b19037a5f2_2_267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b19037a5f2_2_267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19037a5f2_2_1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3b19037a5f2_2_1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3b19037a5f2_2_1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1dc176875_2_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b1dc176875_2_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b1dc176875_2_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19037a5f2_2_30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b19037a5f2_2_30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3b19037a5f2_2_30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b19037a5f2_2_33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b19037a5f2_2_33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b19037a5f2_2_33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19037a5f2_2_36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b19037a5f2_2_36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b19037a5f2_2_36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b19037a5f2_2_39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b19037a5f2_2_39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b19037a5f2_2_39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19037a5f2_2_42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b19037a5f2_2_42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b19037a5f2_2_42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b19037a5f2_0_4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b19037a5f2_0_4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b19037a5f2_0_4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19037a5f2_0_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b19037a5f2_0_6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b19037a5f2_0_6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19037a5f2_0_1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b19037a5f2_0_10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b19037a5f2_0_10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b19037a5f2_0_1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b19037a5f2_0_13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3b19037a5f2_0_13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19037a5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19037a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b19037a5f2_0_15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3b19037a5f2_0_15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3b19037a5f2_0_15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b19037a5f2_0_19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3b19037a5f2_0_19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3b19037a5f2_0_19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b19037a5f2_0_2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3b19037a5f2_0_23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b19037a5f2_0_23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b19037a5f2_0_26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3b19037a5f2_0_26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3b19037a5f2_0_26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b19037a5f2_0_30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3b19037a5f2_0_30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3b19037a5f2_0_30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b19037a5f2_0_3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g3b19037a5f2_0_31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3b19037a5f2_0_31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b19037a5f2_0_35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3b19037a5f2_0_35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3b19037a5f2_0_35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19037a5f2_0_39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b19037a5f2_0_39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b19037a5f2_0_39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19037a5f2_2_2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b19037a5f2_2_2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b19037a5f2_2_2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19037a5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b19037a5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green line is new pareto frontier by Gemini-3 Flash (announced 2 days ago)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19037a5f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19037a5f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green line is new pareto frontier by Gemini-3 Flash (announced 2 days ago)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19037a5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19037a5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green line is new pareto frontier by Gemini-3 Flash (announced 2 days ago)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19037a5f2_2_4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b19037a5f2_2_4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b19037a5f2_2_4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s://wandb.ai/bdsaglam/ETRM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426669" y="1095226"/>
            <a:ext cx="8290661" cy="924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Enabling True Few-Shot Generalization in Recursive Reasoning Models for ARC-AGI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426669" y="2819549"/>
            <a:ext cx="829066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4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</a:rPr>
              <a:t>A Demonstration Encoder Approach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426669" y="3537049"/>
            <a:ext cx="8290661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Baris Deniz Saglam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426669" y="3876675"/>
            <a:ext cx="8290661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MMI-714 Generative Models for Multimedia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994" y="40533"/>
            <a:ext cx="294474" cy="2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Tiny Models Beat Giant LLMs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381000" y="1177677"/>
            <a:ext cx="4112996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 Surprising Result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81000" y="1606302"/>
            <a:ext cx="4032349" cy="781050"/>
          </a:xfrm>
          <a:prstGeom prst="roundRect">
            <a:avLst>
              <a:gd fmla="val 13008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571500" y="1796802"/>
            <a:ext cx="957888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TRM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571500" y="2044452"/>
            <a:ext cx="95788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8F6F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E8F6F3"/>
                </a:solidFill>
                <a:latin typeface="Arial"/>
                <a:ea typeface="Arial"/>
                <a:cs typeface="Arial"/>
                <a:sym typeface="Arial"/>
              </a:rPr>
              <a:t>7M parameters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3704436" y="1849189"/>
            <a:ext cx="51841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381000" y="2514302"/>
            <a:ext cx="4032349" cy="781050"/>
          </a:xfrm>
          <a:prstGeom prst="roundRect">
            <a:avLst>
              <a:gd fmla="val 13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71500" y="2704802"/>
            <a:ext cx="103713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HRM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571500" y="2952452"/>
            <a:ext cx="103713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27M parameters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3704436" y="2757190"/>
            <a:ext cx="51841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381000" y="3485852"/>
            <a:ext cx="4032349" cy="47625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>
            <a:off x="404813" y="3485852"/>
            <a:ext cx="0" cy="476250"/>
          </a:xfrm>
          <a:prstGeom prst="straightConnector1">
            <a:avLst/>
          </a:prstGeom>
          <a:noFill/>
          <a:ln cap="flat" cmpd="sng" w="476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4"/>
          <p:cNvSpPr/>
          <p:nvPr/>
        </p:nvSpPr>
        <p:spPr>
          <a:xfrm>
            <a:off x="619125" y="3638252"/>
            <a:ext cx="367579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1C2833"/>
                </a:solidFill>
              </a:rPr>
              <a:t>Sometimes size doesn’t matter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4730800" y="1368177"/>
            <a:ext cx="41129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Compare to Large Language Models: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4"/>
          <p:cNvCxnSpPr/>
          <p:nvPr/>
        </p:nvCxnSpPr>
        <p:spPr>
          <a:xfrm>
            <a:off x="4730800" y="2007691"/>
            <a:ext cx="40323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24"/>
          <p:cNvSpPr/>
          <p:nvPr/>
        </p:nvSpPr>
        <p:spPr>
          <a:xfrm>
            <a:off x="4730800" y="1749028"/>
            <a:ext cx="98172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GPT-4 / Claude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8402092" y="1749028"/>
            <a:ext cx="36827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~30%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24"/>
          <p:cNvCxnSpPr/>
          <p:nvPr/>
        </p:nvCxnSpPr>
        <p:spPr>
          <a:xfrm>
            <a:off x="4730800" y="2372618"/>
            <a:ext cx="40323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4"/>
          <p:cNvSpPr/>
          <p:nvPr/>
        </p:nvSpPr>
        <p:spPr>
          <a:xfrm>
            <a:off x="4730800" y="2113955"/>
            <a:ext cx="186841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DeepSeek R1 (671B params)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483650" y="2113955"/>
            <a:ext cx="285089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16%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4"/>
          <p:cNvCxnSpPr/>
          <p:nvPr/>
        </p:nvCxnSpPr>
        <p:spPr>
          <a:xfrm>
            <a:off x="4730800" y="2737545"/>
            <a:ext cx="40323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24"/>
          <p:cNvSpPr/>
          <p:nvPr/>
        </p:nvSpPr>
        <p:spPr>
          <a:xfrm>
            <a:off x="4730800" y="2478881"/>
            <a:ext cx="78376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o3-mini-high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8483650" y="2478881"/>
            <a:ext cx="285089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34%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24"/>
          <p:cNvCxnSpPr/>
          <p:nvPr/>
        </p:nvCxnSpPr>
        <p:spPr>
          <a:xfrm>
            <a:off x="4730800" y="3102471"/>
            <a:ext cx="40323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4"/>
          <p:cNvSpPr/>
          <p:nvPr/>
        </p:nvSpPr>
        <p:spPr>
          <a:xfrm>
            <a:off x="4730800" y="2843808"/>
            <a:ext cx="949994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Gemini 2.5 Pro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8483650" y="2843808"/>
            <a:ext cx="285089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37%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4730800" y="3450134"/>
            <a:ext cx="41129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Models 10,000x larger perform worse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0" y="0"/>
            <a:ext cx="9144000" cy="8096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381000" y="228600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How TRM Works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381000" y="1000125"/>
            <a:ext cx="4974336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Recursive Refinement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381000" y="1371600"/>
            <a:ext cx="4876800" cy="634603"/>
          </a:xfrm>
          <a:prstGeom prst="roundRect">
            <a:avLst>
              <a:gd fmla="val 12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507950" y="1498550"/>
            <a:ext cx="471535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1. Start with Initial Guess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507950" y="1714351"/>
            <a:ext cx="4715357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Embed input grid and initialize answer state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381000" y="2107704"/>
            <a:ext cx="4876800" cy="634603"/>
          </a:xfrm>
          <a:prstGeom prst="roundRect">
            <a:avLst>
              <a:gd fmla="val 12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507950" y="2234654"/>
            <a:ext cx="471535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2. Recursive Loop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507950" y="2450455"/>
            <a:ext cx="4715357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Update internal "reasoning" state z, then update answer 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381000" y="2843808"/>
            <a:ext cx="4876800" cy="634603"/>
          </a:xfrm>
          <a:prstGeom prst="roundRect">
            <a:avLst>
              <a:gd fmla="val 12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507950" y="2970758"/>
            <a:ext cx="471535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3. Deep Supervision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507950" y="3186559"/>
            <a:ext cx="4715357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Learn to improve at every step, not just final output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381000" y="3579912"/>
            <a:ext cx="4876800" cy="345877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5"/>
          <p:cNvCxnSpPr/>
          <p:nvPr/>
        </p:nvCxnSpPr>
        <p:spPr>
          <a:xfrm>
            <a:off x="400050" y="3579912"/>
            <a:ext cx="0" cy="345877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" name="Google Shape;210;p25"/>
          <p:cNvSpPr/>
          <p:nvPr/>
        </p:nvSpPr>
        <p:spPr>
          <a:xfrm>
            <a:off x="571500" y="3681413"/>
            <a:ext cx="46245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Like humans: draft, revise, revise... final answer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8542" y="799492"/>
            <a:ext cx="2178332" cy="43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381000" y="190500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Hidden Limitation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381000" y="923925"/>
            <a:ext cx="8382000" cy="463451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6"/>
          <p:cNvCxnSpPr/>
          <p:nvPr/>
        </p:nvCxnSpPr>
        <p:spPr>
          <a:xfrm>
            <a:off x="404813" y="923925"/>
            <a:ext cx="0" cy="463451"/>
          </a:xfrm>
          <a:prstGeom prst="straightConnector1">
            <a:avLst/>
          </a:prstGeom>
          <a:noFill/>
          <a:ln cap="flat" cmpd="sng" w="47625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26"/>
          <p:cNvSpPr/>
          <p:nvPr/>
        </p:nvSpPr>
        <p:spPr>
          <a:xfrm>
            <a:off x="619125" y="1050875"/>
            <a:ext cx="8112442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How does TRM know which transformation to apply?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81000" y="1539776"/>
            <a:ext cx="4032349" cy="799505"/>
          </a:xfrm>
          <a:prstGeom prst="roundRect">
            <a:avLst>
              <a:gd fmla="val 9531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507950" y="1666726"/>
            <a:ext cx="385401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Answer: puzzle_id embedding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507950" y="1882527"/>
            <a:ext cx="3854017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Each task gets a unique learned embedding vector fed to the model along with the input grid.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381000" y="2531978"/>
            <a:ext cx="4113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At Test Time: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81000" y="2833504"/>
            <a:ext cx="4032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Model receives: input grid + puzzle_id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Model does NOT receive: demonstration pairs!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Rules are encoded in embedding weights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4730800" y="1539776"/>
            <a:ext cx="411299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Implications: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4730800" y="1841302"/>
            <a:ext cx="4032349" cy="863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Transformation rules memorized during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Cannot handle truly novel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Only works on tasks seen during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Not actual few-shot learning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81000" y="4454723"/>
            <a:ext cx="8382000" cy="434876"/>
          </a:xfrm>
          <a:prstGeom prst="roundRect">
            <a:avLst>
              <a:gd fmla="val 17522" name="adj"/>
            </a:avLst>
          </a:prstGeom>
          <a:solidFill>
            <a:srgbClr val="FDEDEC"/>
          </a:solidFill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446100" y="4600724"/>
            <a:ext cx="8251799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22B2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The model memorizes tasks, it doesn't infer rules from demonstrations!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047" y="0"/>
            <a:ext cx="1849949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Memorization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381000" y="1114127"/>
            <a:ext cx="3694658" cy="1237804"/>
          </a:xfrm>
          <a:prstGeom prst="roundRect">
            <a:avLst>
              <a:gd fmla="val 82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>
            <a:off x="404813" y="1114127"/>
            <a:ext cx="0" cy="1237804"/>
          </a:xfrm>
          <a:prstGeom prst="straightConnector1">
            <a:avLst/>
          </a:prstGeom>
          <a:noFill/>
          <a:ln cap="flat" cmpd="sng" w="476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7"/>
          <p:cNvSpPr/>
          <p:nvPr/>
        </p:nvSpPr>
        <p:spPr>
          <a:xfrm>
            <a:off x="581025" y="1266527"/>
            <a:ext cx="34090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Training Phase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581025" y="1514177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See demonstrations for all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581025" y="1742629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Learn puzzle_id embeddings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581025" y="1971080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Rules encoded in embedding weights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381000" y="2478881"/>
            <a:ext cx="3694658" cy="1237804"/>
          </a:xfrm>
          <a:prstGeom prst="roundRect">
            <a:avLst>
              <a:gd fmla="val 82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p27"/>
          <p:cNvCxnSpPr/>
          <p:nvPr/>
        </p:nvCxnSpPr>
        <p:spPr>
          <a:xfrm>
            <a:off x="404813" y="2478881"/>
            <a:ext cx="0" cy="1237804"/>
          </a:xfrm>
          <a:prstGeom prst="straightConnector1">
            <a:avLst/>
          </a:prstGeom>
          <a:noFill/>
          <a:ln cap="flat" cmpd="sng" w="47625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27"/>
          <p:cNvSpPr/>
          <p:nvPr/>
        </p:nvSpPr>
        <p:spPr>
          <a:xfrm>
            <a:off x="581025" y="2631281"/>
            <a:ext cx="3409078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Test Phase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581025" y="2878931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Only puzzle_id + single input grid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581025" y="3107382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NO demonstrations provided!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581025" y="3335834"/>
            <a:ext cx="3409078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Must have seen task during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4329559" y="1114127"/>
            <a:ext cx="452211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 Training and Test Procedure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5561217" y="2715816"/>
            <a:ext cx="2008224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[Insert trm.png]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200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TRM architecture diagram showing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200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puzzle_id embedding flow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4285225" y="4511129"/>
            <a:ext cx="4522110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Figure: Demonstrations are not fed to the model at test time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587" y="448826"/>
            <a:ext cx="5068349" cy="4694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381000" y="4279999"/>
            <a:ext cx="3694658" cy="609600"/>
          </a:xfrm>
          <a:prstGeom prst="roundRect">
            <a:avLst>
              <a:gd fmla="val 16667" name="adj"/>
            </a:avLst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533400" y="4432399"/>
            <a:ext cx="345765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2B2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Model can only solve tasks whose demonstrations it saw during training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Empirical Evidence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381000" y="1177677"/>
            <a:ext cx="4112996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ARC Prize Foundation Analysis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381000" y="1606302"/>
            <a:ext cx="4032349" cy="1768227"/>
          </a:xfrm>
          <a:prstGeom prst="roundRect">
            <a:avLst>
              <a:gd fmla="val 5746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571500" y="1796802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Experiment: Train HRM only on evaluation tasks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28"/>
          <p:cNvCxnSpPr/>
          <p:nvPr/>
        </p:nvCxnSpPr>
        <p:spPr>
          <a:xfrm>
            <a:off x="571500" y="2630091"/>
            <a:ext cx="36513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8"/>
          <p:cNvSpPr/>
          <p:nvPr/>
        </p:nvSpPr>
        <p:spPr>
          <a:xfrm>
            <a:off x="571500" y="2265015"/>
            <a:ext cx="186613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Normal training (800 tasks)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3714601" y="2203103"/>
            <a:ext cx="51841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41%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571500" y="2823716"/>
            <a:ext cx="20044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Eval-only training (400 tasks)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714601" y="2761804"/>
            <a:ext cx="518413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31%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381000" y="3565029"/>
            <a:ext cx="4032349" cy="590550"/>
          </a:xfrm>
          <a:prstGeom prst="roundRect">
            <a:avLst>
              <a:gd fmla="val 17204" name="adj"/>
            </a:avLst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534987" y="3755529"/>
            <a:ext cx="3724376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Only 10 percentage points drop!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4730800" y="1177677"/>
            <a:ext cx="411299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Interpretation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4730800" y="1504652"/>
            <a:ext cx="4032349" cy="82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Most capability comes from memorization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101600" marR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Only ~10% from "true" generalization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101600" marR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Deep supervision accounts for much of the benefit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4730800" y="2518172"/>
            <a:ext cx="4032349" cy="7620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28"/>
          <p:cNvCxnSpPr/>
          <p:nvPr/>
        </p:nvCxnSpPr>
        <p:spPr>
          <a:xfrm>
            <a:off x="4754612" y="2518172"/>
            <a:ext cx="0" cy="762000"/>
          </a:xfrm>
          <a:prstGeom prst="straightConnector1">
            <a:avLst/>
          </a:prstGeom>
          <a:noFill/>
          <a:ln cap="flat" cmpd="sng" w="47625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28"/>
          <p:cNvSpPr/>
          <p:nvPr/>
        </p:nvSpPr>
        <p:spPr>
          <a:xfrm>
            <a:off x="4968925" y="2670572"/>
            <a:ext cx="3675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2B2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Conclusion: This violates ARC's intended few-shot paradigm. The model doesn't truly learn from demonstrations.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4730800" y="3470672"/>
            <a:ext cx="411299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Note: This is not "cheating" - test outputs are never seen. But it's not what ARC was designed to measure.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1023262" y="765572"/>
            <a:ext cx="7097476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Can We </a:t>
            </a:r>
            <a:r>
              <a:rPr b="1" lang="en" sz="2800">
                <a:solidFill>
                  <a:srgbClr val="5DADE2"/>
                </a:solidFill>
              </a:rPr>
              <a:t>Remove</a:t>
            </a:r>
            <a:r>
              <a:rPr b="1" i="0" lang="en" sz="28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 This Limitation?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1092845" y="1556147"/>
            <a:ext cx="6958310" cy="954881"/>
          </a:xfrm>
          <a:prstGeom prst="roundRect">
            <a:avLst>
              <a:gd fmla="val 15960" name="adj"/>
            </a:avLst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1476551" y="1873597"/>
            <a:ext cx="6190899" cy="319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we </a:t>
            </a:r>
            <a:r>
              <a:rPr lang="en" sz="1800">
                <a:solidFill>
                  <a:srgbClr val="FFFFFF"/>
                </a:solidFill>
              </a:rPr>
              <a:t>extend</a:t>
            </a: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TRM to enable true few-shot generalization?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863923" y="2892028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1973907" y="2958703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2321123" y="2892028"/>
            <a:ext cx="4948377" cy="24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 puzzle_id embeddings with a demonstration encoder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9"/>
          <p:cNvSpPr/>
          <p:nvPr/>
        </p:nvSpPr>
        <p:spPr>
          <a:xfrm>
            <a:off x="1863923" y="3387328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1973907" y="3454003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2321123" y="3387328"/>
            <a:ext cx="5058132" cy="24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to extract rules from demonstrations, not memorize them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1863923" y="3882628"/>
            <a:ext cx="304800" cy="304800"/>
          </a:xfrm>
          <a:prstGeom prst="roundRect">
            <a:avLst>
              <a:gd fmla="val 3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1973907" y="3949303"/>
            <a:ext cx="86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2321123" y="3882628"/>
            <a:ext cx="3577733" cy="248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on tasks never seen during training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829"/>
            <a:ext cx="8839197" cy="293982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/>
          <p:nvPr/>
        </p:nvSpPr>
        <p:spPr>
          <a:xfrm>
            <a:off x="0" y="0"/>
            <a:ext cx="9144000" cy="7050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381000" y="190500"/>
            <a:ext cx="8549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200"/>
              <a:buFont typeface="Arial"/>
              <a:buNone/>
            </a:pPr>
            <a:r>
              <a:rPr b="1" lang="en" sz="2200">
                <a:solidFill>
                  <a:srgbClr val="5DADE2"/>
                </a:solidFill>
              </a:rPr>
              <a:t>Few-shot learning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/>
          <p:nvPr/>
        </p:nvSpPr>
        <p:spPr>
          <a:xfrm>
            <a:off x="0" y="0"/>
            <a:ext cx="9144000" cy="73342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381000" y="190500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The Demonstration Encoder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381000" y="923925"/>
            <a:ext cx="4145331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381000" y="1285875"/>
            <a:ext cx="4064050" cy="634603"/>
          </a:xfrm>
          <a:prstGeom prst="roundRect">
            <a:avLst>
              <a:gd fmla="val 12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507950" y="1412825"/>
            <a:ext cx="388635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507950" y="1628626"/>
            <a:ext cx="3886352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2-5 demonstration pairs (input grids, output grids)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381000" y="2047429"/>
            <a:ext cx="4064050" cy="634603"/>
          </a:xfrm>
          <a:prstGeom prst="roundRect">
            <a:avLst>
              <a:gd fmla="val 1200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507950" y="2174379"/>
            <a:ext cx="388635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507950" y="2390180"/>
            <a:ext cx="3886352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Task context vector z_enc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381000" y="2808982"/>
            <a:ext cx="4145331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Key Properties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381000" y="3081933"/>
            <a:ext cx="4064050" cy="863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Same encoder for all tasks (training and test)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No task-specific learned parameters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Processes demonstrations at test time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Learns to "read" transformation rules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4698950" y="923925"/>
            <a:ext cx="4064050" cy="3512641"/>
          </a:xfrm>
          <a:prstGeom prst="roundRect">
            <a:avLst>
              <a:gd fmla="val 2169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6200329" y="1826270"/>
            <a:ext cx="1082367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Encoder Architecture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927080" y="2086570"/>
            <a:ext cx="558552" cy="266700"/>
          </a:xfrm>
          <a:prstGeom prst="roundRect">
            <a:avLst>
              <a:gd fmla="val 19048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6025025" y="2162770"/>
            <a:ext cx="36266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 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1"/>
          <p:cNvSpPr/>
          <p:nvPr/>
        </p:nvSpPr>
        <p:spPr>
          <a:xfrm>
            <a:off x="6587133" y="2086570"/>
            <a:ext cx="558552" cy="266700"/>
          </a:xfrm>
          <a:prstGeom prst="roundRect">
            <a:avLst>
              <a:gd fmla="val 19048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6685078" y="2162770"/>
            <a:ext cx="36266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 2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7247186" y="2086570"/>
            <a:ext cx="287685" cy="266700"/>
          </a:xfrm>
          <a:prstGeom prst="roundRect">
            <a:avLst>
              <a:gd fmla="val 19048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7347839" y="2162770"/>
            <a:ext cx="86377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6692801" y="2505521"/>
            <a:ext cx="77724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5803999" y="2727722"/>
            <a:ext cx="1853952" cy="266700"/>
          </a:xfrm>
          <a:prstGeom prst="roundRect">
            <a:avLst>
              <a:gd fmla="val 19048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5888990" y="2803922"/>
            <a:ext cx="1683969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Transformer Encoder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6692801" y="3045172"/>
            <a:ext cx="77724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6175177" y="3267373"/>
            <a:ext cx="1111597" cy="266700"/>
          </a:xfrm>
          <a:prstGeom prst="roundRect">
            <a:avLst>
              <a:gd fmla="val 19048" name="adj"/>
            </a:avLst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6267591" y="3343573"/>
            <a:ext cx="926768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z_enc (task context)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1"/>
          <p:cNvSpPr/>
          <p:nvPr/>
        </p:nvSpPr>
        <p:spPr>
          <a:xfrm>
            <a:off x="4698950" y="4538067"/>
            <a:ext cx="4064050" cy="351532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31"/>
          <p:cNvCxnSpPr/>
          <p:nvPr/>
        </p:nvCxnSpPr>
        <p:spPr>
          <a:xfrm>
            <a:off x="4718000" y="4538067"/>
            <a:ext cx="0" cy="351532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31"/>
          <p:cNvSpPr/>
          <p:nvPr/>
        </p:nvSpPr>
        <p:spPr>
          <a:xfrm>
            <a:off x="4864001" y="4639568"/>
            <a:ext cx="3847490" cy="148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The encoder extracts the transformation rule as a vector representation.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/>
          <p:nvPr/>
        </p:nvSpPr>
        <p:spPr>
          <a:xfrm>
            <a:off x="0" y="0"/>
            <a:ext cx="9144000" cy="7335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/>
          <p:nvPr/>
        </p:nvSpPr>
        <p:spPr>
          <a:xfrm>
            <a:off x="381000" y="190500"/>
            <a:ext cx="854964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Why Variational?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381000" y="1076325"/>
            <a:ext cx="414533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Two Formulations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2"/>
          <p:cNvSpPr/>
          <p:nvPr/>
        </p:nvSpPr>
        <p:spPr>
          <a:xfrm>
            <a:off x="381000" y="1403300"/>
            <a:ext cx="4064050" cy="663178"/>
          </a:xfrm>
          <a:prstGeom prst="roundRect">
            <a:avLst>
              <a:gd fmla="val 1149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32"/>
          <p:cNvCxnSpPr/>
          <p:nvPr/>
        </p:nvCxnSpPr>
        <p:spPr>
          <a:xfrm>
            <a:off x="400050" y="1403300"/>
            <a:ext cx="0" cy="663178"/>
          </a:xfrm>
          <a:prstGeom prst="straightConnector1">
            <a:avLst/>
          </a:prstGeom>
          <a:noFill/>
          <a:ln cap="flat" cmpd="sng" w="381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32"/>
          <p:cNvSpPr/>
          <p:nvPr/>
        </p:nvSpPr>
        <p:spPr>
          <a:xfrm>
            <a:off x="546050" y="1530251"/>
            <a:ext cx="384749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Standard Encoder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546050" y="1736527"/>
            <a:ext cx="3847490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demonstrations -&gt; fixed vector z_enc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2"/>
          <p:cNvSpPr/>
          <p:nvPr/>
        </p:nvSpPr>
        <p:spPr>
          <a:xfrm>
            <a:off x="381000" y="2167979"/>
            <a:ext cx="4064050" cy="866180"/>
          </a:xfrm>
          <a:prstGeom prst="roundRect">
            <a:avLst>
              <a:gd fmla="val 879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32"/>
          <p:cNvCxnSpPr/>
          <p:nvPr/>
        </p:nvCxnSpPr>
        <p:spPr>
          <a:xfrm>
            <a:off x="400050" y="2167979"/>
            <a:ext cx="0" cy="86618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32"/>
          <p:cNvSpPr/>
          <p:nvPr/>
        </p:nvSpPr>
        <p:spPr>
          <a:xfrm>
            <a:off x="546050" y="2294930"/>
            <a:ext cx="384749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Variational Encoder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2"/>
          <p:cNvSpPr/>
          <p:nvPr/>
        </p:nvSpPr>
        <p:spPr>
          <a:xfrm>
            <a:off x="546050" y="2501205"/>
            <a:ext cx="3847490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demonstrations -&gt; distribution (mean, variance)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546050" y="2704207"/>
            <a:ext cx="3847490" cy="164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Sample z_enc from learned distribution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2"/>
          <p:cNvSpPr/>
          <p:nvPr/>
        </p:nvSpPr>
        <p:spPr>
          <a:xfrm>
            <a:off x="381000" y="3135660"/>
            <a:ext cx="414533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Potential Benefits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2"/>
          <p:cNvSpPr/>
          <p:nvPr/>
        </p:nvSpPr>
        <p:spPr>
          <a:xfrm>
            <a:off x="381000" y="3364260"/>
            <a:ext cx="4064050" cy="609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Robustness to demonstration variations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Better generalization through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Structured latent space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2"/>
          <p:cNvSpPr/>
          <p:nvPr/>
        </p:nvSpPr>
        <p:spPr>
          <a:xfrm>
            <a:off x="4698950" y="1076325"/>
            <a:ext cx="414533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4698950" y="1403300"/>
            <a:ext cx="4064050" cy="396776"/>
          </a:xfrm>
          <a:prstGeom prst="roundRect">
            <a:avLst>
              <a:gd fmla="val 19205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4787799" y="1530251"/>
            <a:ext cx="38863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Courier New"/>
                <a:ea typeface="Courier New"/>
                <a:cs typeface="Courier New"/>
                <a:sym typeface="Courier New"/>
              </a:rPr>
              <a:t>L = L_task + beta * KL(q(z|demos) || N(0,I))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4698950" y="1927027"/>
            <a:ext cx="4145331" cy="355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The KL term regularizes the latent space, encouraging structured representation of transformation rules.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4698950" y="2409379"/>
            <a:ext cx="4064050" cy="488752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32"/>
          <p:cNvCxnSpPr/>
          <p:nvPr/>
        </p:nvCxnSpPr>
        <p:spPr>
          <a:xfrm>
            <a:off x="4718000" y="2409379"/>
            <a:ext cx="0" cy="488752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2"/>
          <p:cNvSpPr/>
          <p:nvPr/>
        </p:nvSpPr>
        <p:spPr>
          <a:xfrm>
            <a:off x="4864001" y="2510879"/>
            <a:ext cx="384749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Ablation planned: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Compare VAE vs standard encoder to measure actual benefit.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/>
          <p:nvPr/>
        </p:nvSpPr>
        <p:spPr>
          <a:xfrm>
            <a:off x="0" y="0"/>
            <a:ext cx="9144000" cy="7048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381000" y="190500"/>
            <a:ext cx="854964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How It All Fits Together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340043" y="857250"/>
            <a:ext cx="417766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Original TRM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381000" y="1130201"/>
            <a:ext cx="4095750" cy="3324523"/>
          </a:xfrm>
          <a:prstGeom prst="roundRect">
            <a:avLst>
              <a:gd fmla="val 229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p33"/>
          <p:cNvCxnSpPr/>
          <p:nvPr/>
        </p:nvCxnSpPr>
        <p:spPr>
          <a:xfrm>
            <a:off x="381000" y="1149251"/>
            <a:ext cx="4095750" cy="0"/>
          </a:xfrm>
          <a:prstGeom prst="straightConnector1">
            <a:avLst/>
          </a:prstGeom>
          <a:noFill/>
          <a:ln cap="flat" cmpd="sng" w="381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33"/>
          <p:cNvSpPr/>
          <p:nvPr/>
        </p:nvSpPr>
        <p:spPr>
          <a:xfrm>
            <a:off x="1641425" y="1854845"/>
            <a:ext cx="1574750" cy="260152"/>
          </a:xfrm>
          <a:prstGeom prst="roundRect">
            <a:avLst>
              <a:gd fmla="val 19527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1781126" y="1918246"/>
            <a:ext cx="129534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Grid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2391668" y="2165747"/>
            <a:ext cx="7575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1641425" y="2359372"/>
            <a:ext cx="1574750" cy="260152"/>
          </a:xfrm>
          <a:prstGeom prst="roundRect">
            <a:avLst>
              <a:gd fmla="val 19527" name="adj"/>
            </a:avLst>
          </a:prstGeom>
          <a:solidFill>
            <a:srgbClr val="E74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1781126" y="2422773"/>
            <a:ext cx="129534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puzzle_id embedding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2115741" y="2670274"/>
            <a:ext cx="638794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(task-specific)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2397026" y="2809875"/>
            <a:ext cx="6482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1641425" y="3003500"/>
            <a:ext cx="1574750" cy="260152"/>
          </a:xfrm>
          <a:prstGeom prst="roundRect">
            <a:avLst>
              <a:gd fmla="val 19527" name="adj"/>
            </a:avLst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1781126" y="3066901"/>
            <a:ext cx="129534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TRM Refinement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2397026" y="3314402"/>
            <a:ext cx="6482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1641425" y="3508028"/>
            <a:ext cx="1574750" cy="260152"/>
          </a:xfrm>
          <a:prstGeom prst="roundRect">
            <a:avLst>
              <a:gd fmla="val 19527" name="adj"/>
            </a:avLst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1781126" y="3571429"/>
            <a:ext cx="1295349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 Grid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4626293" y="857250"/>
            <a:ext cx="417766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Our Approach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4667250" y="1130201"/>
            <a:ext cx="4095900" cy="3324600"/>
          </a:xfrm>
          <a:prstGeom prst="roundRect">
            <a:avLst>
              <a:gd fmla="val 229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33"/>
          <p:cNvCxnSpPr/>
          <p:nvPr/>
        </p:nvCxnSpPr>
        <p:spPr>
          <a:xfrm>
            <a:off x="4667250" y="1149251"/>
            <a:ext cx="4095750" cy="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33"/>
          <p:cNvSpPr/>
          <p:nvPr/>
        </p:nvSpPr>
        <p:spPr>
          <a:xfrm>
            <a:off x="5927675" y="1785045"/>
            <a:ext cx="1574700" cy="260100"/>
          </a:xfrm>
          <a:prstGeom prst="roundRect">
            <a:avLst>
              <a:gd fmla="val 19527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6067376" y="1848445"/>
            <a:ext cx="1295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Input Grid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6677918" y="2095946"/>
            <a:ext cx="75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/>
          <p:nvPr/>
        </p:nvSpPr>
        <p:spPr>
          <a:xfrm>
            <a:off x="5927675" y="2289572"/>
            <a:ext cx="1574700" cy="260100"/>
          </a:xfrm>
          <a:prstGeom prst="roundRect">
            <a:avLst>
              <a:gd fmla="val 19527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/>
          <p:nvPr/>
        </p:nvSpPr>
        <p:spPr>
          <a:xfrm>
            <a:off x="6067376" y="2352973"/>
            <a:ext cx="1295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z_enc from Encoder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3"/>
          <p:cNvSpPr/>
          <p:nvPr/>
        </p:nvSpPr>
        <p:spPr>
          <a:xfrm>
            <a:off x="6413153" y="2600474"/>
            <a:ext cx="615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(from demos)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6683276" y="2740075"/>
            <a:ext cx="64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927675" y="2933700"/>
            <a:ext cx="1574700" cy="260100"/>
          </a:xfrm>
          <a:prstGeom prst="roundRect">
            <a:avLst>
              <a:gd fmla="val 19527" name="adj"/>
            </a:avLst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6067376" y="2997101"/>
            <a:ext cx="1295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TRM Refinement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3"/>
          <p:cNvSpPr/>
          <p:nvPr/>
        </p:nvSpPr>
        <p:spPr>
          <a:xfrm>
            <a:off x="6429970" y="3244602"/>
            <a:ext cx="581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(unchanged)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3"/>
          <p:cNvSpPr/>
          <p:nvPr/>
        </p:nvSpPr>
        <p:spPr>
          <a:xfrm>
            <a:off x="6683276" y="3384203"/>
            <a:ext cx="64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5927675" y="3577828"/>
            <a:ext cx="1574700" cy="260100"/>
          </a:xfrm>
          <a:prstGeom prst="roundRect">
            <a:avLst>
              <a:gd fmla="val 19527" name="adj"/>
            </a:avLst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6067376" y="3641229"/>
            <a:ext cx="1295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Output Grid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0" y="4746724"/>
            <a:ext cx="9144000" cy="396776"/>
          </a:xfrm>
          <a:prstGeom prst="roundRect">
            <a:avLst>
              <a:gd fmla="val 19205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38049" y="4873675"/>
            <a:ext cx="906790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Minimal change: Only the task context source changes. TRM mechanism stays the same.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5DADE2"/>
                </a:solidFill>
              </a:rPr>
              <a:t>TLDR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963075" y="1534575"/>
            <a:ext cx="753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6"/>
                </a:solidFill>
              </a:rPr>
              <a:t>A variational encoder</a:t>
            </a:r>
            <a:r>
              <a:rPr lang="en" sz="1900"/>
              <a:t> that processes input-output demonstrations to produce </a:t>
            </a:r>
            <a:r>
              <a:rPr i="1" lang="en" sz="1900"/>
              <a:t>task context vectors</a:t>
            </a:r>
            <a:r>
              <a:rPr lang="en" sz="1900"/>
              <a:t>,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replacing the </a:t>
            </a:r>
            <a:r>
              <a:rPr i="1" lang="en" sz="1900"/>
              <a:t>task-specific learned embeddings</a:t>
            </a:r>
            <a:r>
              <a:rPr lang="en" sz="1900"/>
              <a:t> in </a:t>
            </a:r>
            <a:r>
              <a:rPr b="1" lang="en" sz="1900">
                <a:solidFill>
                  <a:srgbClr val="F39C12"/>
                </a:solidFill>
              </a:rPr>
              <a:t>TRM/HRM</a:t>
            </a:r>
            <a:r>
              <a:rPr lang="en" sz="1900"/>
              <a:t> an</a:t>
            </a:r>
            <a:r>
              <a:rPr lang="en" sz="1900"/>
              <a:t>d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enabling these recursive reasoning models to generalize to unseen </a:t>
            </a:r>
            <a:r>
              <a:rPr b="1" lang="en" sz="1900">
                <a:solidFill>
                  <a:srgbClr val="FF00FF"/>
                </a:solidFill>
              </a:rPr>
              <a:t>ARC-AGI</a:t>
            </a:r>
            <a:r>
              <a:rPr lang="en" sz="1900">
                <a:solidFill>
                  <a:srgbClr val="FF00FF"/>
                </a:solidFill>
              </a:rPr>
              <a:t> </a:t>
            </a:r>
            <a:r>
              <a:rPr lang="en" sz="1900"/>
              <a:t>tasks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0" y="0"/>
            <a:ext cx="9144000" cy="600075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381000" y="152400"/>
            <a:ext cx="854964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381000" y="727025"/>
            <a:ext cx="50365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Papers Extending HRM/TRM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381000" y="955625"/>
            <a:ext cx="4937820" cy="558552"/>
          </a:xfrm>
          <a:prstGeom prst="roundRect">
            <a:avLst>
              <a:gd fmla="val 9095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57200" y="1031825"/>
            <a:ext cx="488112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TRM Analysis (Roye-Azar et al., Dec 2025)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57200" y="1190476"/>
            <a:ext cx="4881128" cy="13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Confirms puzzle_id dependency: replacing with blank token yields 0% accuracy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57200" y="1322487"/>
            <a:ext cx="4881128" cy="115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arXiv:2512.11847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381000" y="1577578"/>
            <a:ext cx="4937820" cy="558552"/>
          </a:xfrm>
          <a:prstGeom prst="roundRect">
            <a:avLst>
              <a:gd fmla="val 9095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457200" y="1653778"/>
            <a:ext cx="488112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Test-time Adaptation (McGovern, Nov 2025)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457200" y="1812429"/>
            <a:ext cx="4881128" cy="13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Fine-tunes TRM at test time; still requires gradient updates per task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457200" y="1944439"/>
            <a:ext cx="4881128" cy="115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arXiv:2511.02886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381000" y="2199531"/>
            <a:ext cx="4937820" cy="558552"/>
          </a:xfrm>
          <a:prstGeom prst="roundRect">
            <a:avLst>
              <a:gd fmla="val 9095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57200" y="2275731"/>
            <a:ext cx="4881128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CompressARC (Liao, Dec 2025)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457200" y="2434382"/>
            <a:ext cx="4881128" cy="132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Trains from scratch per task using MDL; expensive (minutes/task)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457200" y="2566392"/>
            <a:ext cx="4881128" cy="1154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arXiv:2512.06104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381000" y="2821484"/>
            <a:ext cx="50365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Demonstration Encoding Approach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381000" y="3050084"/>
            <a:ext cx="4937820" cy="707082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34"/>
          <p:cNvCxnSpPr/>
          <p:nvPr/>
        </p:nvCxnSpPr>
        <p:spPr>
          <a:xfrm>
            <a:off x="400050" y="3050084"/>
            <a:ext cx="0" cy="707082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34"/>
          <p:cNvSpPr/>
          <p:nvPr/>
        </p:nvSpPr>
        <p:spPr>
          <a:xfrm>
            <a:off x="495300" y="3126284"/>
            <a:ext cx="4842266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LPN: Latent Program Networks (Bonnet et al., Nov 2024)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495300" y="3284934"/>
            <a:ext cx="4842266" cy="264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Encodes demos to latent distribution, variational formulation, test-time gradient search. No puzzle_id</a:t>
            </a:r>
            <a:r>
              <a:rPr lang="en" sz="800">
                <a:solidFill>
                  <a:srgbClr val="2E4053"/>
                </a:solidFill>
              </a:rPr>
              <a:t> </a:t>
            </a: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needed. NeurIPS 2025 Spotlight. 9.88% on ARC-AGI 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495300" y="3564699"/>
            <a:ext cx="4842300" cy="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arXiv:2411.08706 - Before HRM/TRM!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5471220" y="727025"/>
            <a:ext cx="335761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Capability Comparison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5471220" y="2888503"/>
            <a:ext cx="3291900" cy="8421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34"/>
          <p:cNvCxnSpPr/>
          <p:nvPr/>
        </p:nvCxnSpPr>
        <p:spPr>
          <a:xfrm>
            <a:off x="5490270" y="2888503"/>
            <a:ext cx="0" cy="842100"/>
          </a:xfrm>
          <a:prstGeom prst="straightConnector1">
            <a:avLst/>
          </a:prstGeom>
          <a:noFill/>
          <a:ln cap="flat" cmpd="sng" w="381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p34"/>
          <p:cNvSpPr/>
          <p:nvPr/>
        </p:nvSpPr>
        <p:spPr>
          <a:xfrm>
            <a:off x="5610820" y="2990003"/>
            <a:ext cx="3111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354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D35400"/>
                </a:solidFill>
                <a:latin typeface="Arial"/>
                <a:ea typeface="Arial"/>
                <a:cs typeface="Arial"/>
                <a:sym typeface="Arial"/>
              </a:rPr>
              <a:t>Our Contribution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5610820" y="3183629"/>
            <a:ext cx="31116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Combines LPN's demo encoding with TRM's recursive refinement. Minimal change: replace puzzle_id with encoder. Single forward pass, no test-time search.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34"/>
          <p:cNvPicPr preferRelativeResize="0"/>
          <p:nvPr/>
        </p:nvPicPr>
        <p:blipFill rotWithShape="1">
          <a:blip r:embed="rId3">
            <a:alphaModFix/>
          </a:blip>
          <a:srcRect b="15347" l="0" r="0" t="0"/>
          <a:stretch/>
        </p:blipFill>
        <p:spPr>
          <a:xfrm>
            <a:off x="5432750" y="956099"/>
            <a:ext cx="3193025" cy="15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/>
          <p:nvPr/>
        </p:nvSpPr>
        <p:spPr>
          <a:xfrm>
            <a:off x="0" y="0"/>
            <a:ext cx="9144000" cy="7048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381000" y="190500"/>
            <a:ext cx="854964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Experimental Design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381000" y="895350"/>
            <a:ext cx="4064050" cy="78998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35"/>
          <p:cNvCxnSpPr/>
          <p:nvPr/>
        </p:nvCxnSpPr>
        <p:spPr>
          <a:xfrm>
            <a:off x="400050" y="895350"/>
            <a:ext cx="0" cy="789980"/>
          </a:xfrm>
          <a:prstGeom prst="straightConnector1">
            <a:avLst/>
          </a:prstGeom>
          <a:noFill/>
          <a:ln cap="flat" cmpd="sng" w="381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35"/>
          <p:cNvSpPr/>
          <p:nvPr/>
        </p:nvSpPr>
        <p:spPr>
          <a:xfrm>
            <a:off x="546050" y="1022300"/>
            <a:ext cx="384749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22B2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Critical Constraint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546050" y="1228576"/>
            <a:ext cx="3847490" cy="329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Strict train/test task separation - evaluation tasks are never seen during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381000" y="1812280"/>
            <a:ext cx="4064050" cy="1485602"/>
          </a:xfrm>
          <a:prstGeom prst="roundRect">
            <a:avLst>
              <a:gd fmla="val 5129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507950" y="1939230"/>
            <a:ext cx="3886352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Data Split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507950" y="2196405"/>
            <a:ext cx="1578465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Training tasks (ARC-AGI-1)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4106168" y="2196405"/>
            <a:ext cx="21617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507950" y="2415480"/>
            <a:ext cx="109405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ConceptARC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4106168" y="2415480"/>
            <a:ext cx="21617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507950" y="2634555"/>
            <a:ext cx="734431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Total training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4106168" y="2634555"/>
            <a:ext cx="216170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560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4" name="Google Shape;454;p35"/>
          <p:cNvCxnSpPr/>
          <p:nvPr/>
        </p:nvCxnSpPr>
        <p:spPr>
          <a:xfrm>
            <a:off x="507950" y="2883694"/>
            <a:ext cx="3810149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35"/>
          <p:cNvSpPr/>
          <p:nvPr/>
        </p:nvSpPr>
        <p:spPr>
          <a:xfrm>
            <a:off x="507950" y="2989957"/>
            <a:ext cx="94316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Evaluation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3541812" y="2989957"/>
            <a:ext cx="79181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400 (unseen)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4698950" y="1022300"/>
            <a:ext cx="4145331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Data Augmentation (following TRM)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4698950" y="1250900"/>
            <a:ext cx="4064050" cy="8630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Rotations (90, 180, 270 degrees)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Reflections (horizontal, vertical)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Color permutations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1000 augmentations per 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4698950" y="2402650"/>
            <a:ext cx="4145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Training Procedure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4698950" y="2631250"/>
            <a:ext cx="4064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Sample demonstration subsets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Encode demonstrations to get z_enc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Predict outputs for held-out examples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4698950" y="3316604"/>
            <a:ext cx="4064100" cy="4887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35"/>
          <p:cNvCxnSpPr/>
          <p:nvPr/>
        </p:nvCxnSpPr>
        <p:spPr>
          <a:xfrm>
            <a:off x="4718000" y="3316604"/>
            <a:ext cx="0" cy="4887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p35"/>
          <p:cNvSpPr/>
          <p:nvPr/>
        </p:nvSpPr>
        <p:spPr>
          <a:xfrm>
            <a:off x="4864001" y="3418104"/>
            <a:ext cx="38475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The strict separation ensures this is a true test of few-shot generalization.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Technical Setup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381000" y="1177677"/>
            <a:ext cx="4112996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381000" y="1606302"/>
            <a:ext cx="4032349" cy="673001"/>
          </a:xfrm>
          <a:prstGeom prst="roundRect">
            <a:avLst>
              <a:gd fmla="val 1509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571500" y="1758702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571500" y="1974503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6"/>
          <p:cNvSpPr/>
          <p:nvPr/>
        </p:nvSpPr>
        <p:spPr>
          <a:xfrm>
            <a:off x="381000" y="2406253"/>
            <a:ext cx="4032349" cy="673001"/>
          </a:xfrm>
          <a:prstGeom prst="roundRect">
            <a:avLst>
              <a:gd fmla="val 1509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571500" y="2558653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Encoder Architecture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571500" y="2774454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E4053"/>
                </a:solidFill>
              </a:rPr>
              <a:t>Attention</a:t>
            </a: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-based (handles variable # of demonstrations)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381000" y="3206204"/>
            <a:ext cx="4032349" cy="673001"/>
          </a:xfrm>
          <a:prstGeom prst="roundRect">
            <a:avLst>
              <a:gd fmla="val 1509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571500" y="3358604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Base Model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571500" y="3574405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Following TRM hyperparameters where applicable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381000" y="4006155"/>
            <a:ext cx="4032349" cy="673001"/>
          </a:xfrm>
          <a:prstGeom prst="roundRect">
            <a:avLst>
              <a:gd fmla="val 1509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6"/>
          <p:cNvSpPr/>
          <p:nvPr/>
        </p:nvSpPr>
        <p:spPr>
          <a:xfrm>
            <a:off x="571500" y="4158555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6"/>
          <p:cNvSpPr/>
          <p:nvPr/>
        </p:nvSpPr>
        <p:spPr>
          <a:xfrm>
            <a:off x="571500" y="4374356"/>
            <a:ext cx="372437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End-to-end: encoder + TRM jointly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6"/>
          <p:cNvSpPr/>
          <p:nvPr/>
        </p:nvSpPr>
        <p:spPr>
          <a:xfrm>
            <a:off x="4730800" y="1177677"/>
            <a:ext cx="4032349" cy="1247329"/>
          </a:xfrm>
          <a:prstGeom prst="roundRect">
            <a:avLst>
              <a:gd fmla="val 8145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4921300" y="1368177"/>
            <a:ext cx="3724376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p36"/>
          <p:cNvCxnSpPr/>
          <p:nvPr/>
        </p:nvCxnSpPr>
        <p:spPr>
          <a:xfrm>
            <a:off x="4921300" y="1950541"/>
            <a:ext cx="3651349" cy="0"/>
          </a:xfrm>
          <a:prstGeom prst="straightConnector1">
            <a:avLst/>
          </a:prstGeom>
          <a:noFill/>
          <a:ln cap="flat" cmpd="sng" w="9525">
            <a:solidFill>
              <a:srgbClr val="D5DB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7" name="Google Shape;487;p36"/>
          <p:cNvSpPr/>
          <p:nvPr/>
        </p:nvSpPr>
        <p:spPr>
          <a:xfrm>
            <a:off x="4921300" y="1729978"/>
            <a:ext cx="11500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Pass@1 accuracy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8091636" y="1729978"/>
            <a:ext cx="49063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4921300" y="2018705"/>
            <a:ext cx="1150072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Pass@2 accuracy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6"/>
          <p:cNvSpPr/>
          <p:nvPr/>
        </p:nvSpPr>
        <p:spPr>
          <a:xfrm>
            <a:off x="7905006" y="2018705"/>
            <a:ext cx="6809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Secondary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6"/>
          <p:cNvSpPr/>
          <p:nvPr/>
        </p:nvSpPr>
        <p:spPr>
          <a:xfrm>
            <a:off x="4730800" y="2615505"/>
            <a:ext cx="4112996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Planned Ablations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6"/>
          <p:cNvSpPr/>
          <p:nvPr/>
        </p:nvSpPr>
        <p:spPr>
          <a:xfrm>
            <a:off x="4730800" y="2942481"/>
            <a:ext cx="4032349" cy="1122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1600" spcFirstLastPara="1" rIns="0" wrap="square" tIns="0">
            <a:noAutofit/>
          </a:bodyPr>
          <a:lstStyle/>
          <a:p>
            <a:pPr indent="-101600" lvl="0" marL="1016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Variational vs. standard encoder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1016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E4053"/>
                </a:solidFill>
              </a:rPr>
              <a:t>Encoder capacity variations</a:t>
            </a:r>
            <a:endParaRPr sz="1100">
              <a:solidFill>
                <a:srgbClr val="2E4053"/>
              </a:solidFill>
            </a:endParaRPr>
          </a:p>
          <a:p>
            <a:pPr indent="-101600" lvl="0" marL="101600" marR="0" rtl="0" algn="l">
              <a:lnSpc>
                <a:spcPct val="16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rgbClr val="2E4053"/>
                </a:solidFill>
              </a:rPr>
              <a:t>KL divergence (Do Gaussian properties matter?)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7"/>
          <p:cNvSpPr/>
          <p:nvPr/>
        </p:nvSpPr>
        <p:spPr>
          <a:xfrm>
            <a:off x="0" y="0"/>
            <a:ext cx="9144000" cy="70485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7"/>
          <p:cNvSpPr/>
          <p:nvPr/>
        </p:nvSpPr>
        <p:spPr>
          <a:xfrm>
            <a:off x="381000" y="190500"/>
            <a:ext cx="854964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Current Status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381000" y="895350"/>
            <a:ext cx="414533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1" name="Google Shape;501;p37"/>
          <p:cNvCxnSpPr/>
          <p:nvPr/>
        </p:nvCxnSpPr>
        <p:spPr>
          <a:xfrm>
            <a:off x="381000" y="1658689"/>
            <a:ext cx="4064050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37"/>
          <p:cNvSpPr/>
          <p:nvPr/>
        </p:nvSpPr>
        <p:spPr>
          <a:xfrm>
            <a:off x="381000" y="1323826"/>
            <a:ext cx="228600" cy="228600"/>
          </a:xfrm>
          <a:prstGeom prst="roundRect">
            <a:avLst>
              <a:gd fmla="val 4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7"/>
          <p:cNvSpPr/>
          <p:nvPr/>
        </p:nvSpPr>
        <p:spPr>
          <a:xfrm>
            <a:off x="441573" y="1380976"/>
            <a:ext cx="10945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7"/>
          <p:cNvSpPr/>
          <p:nvPr/>
        </p:nvSpPr>
        <p:spPr>
          <a:xfrm>
            <a:off x="736550" y="1366689"/>
            <a:ext cx="1667878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Baseline TRM understanding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37"/>
          <p:cNvCxnSpPr/>
          <p:nvPr/>
        </p:nvCxnSpPr>
        <p:spPr>
          <a:xfrm>
            <a:off x="381000" y="2099816"/>
            <a:ext cx="4064050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6" name="Google Shape;506;p37"/>
          <p:cNvSpPr/>
          <p:nvPr/>
        </p:nvSpPr>
        <p:spPr>
          <a:xfrm>
            <a:off x="381000" y="1764953"/>
            <a:ext cx="228600" cy="228600"/>
          </a:xfrm>
          <a:prstGeom prst="roundRect">
            <a:avLst>
              <a:gd fmla="val 4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441573" y="1822103"/>
            <a:ext cx="10945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37"/>
          <p:cNvSpPr/>
          <p:nvPr/>
        </p:nvSpPr>
        <p:spPr>
          <a:xfrm>
            <a:off x="736550" y="1807815"/>
            <a:ext cx="181406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Encoder implementation (initial)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9" name="Google Shape;509;p37"/>
          <p:cNvCxnSpPr/>
          <p:nvPr/>
        </p:nvCxnSpPr>
        <p:spPr>
          <a:xfrm>
            <a:off x="381000" y="2540943"/>
            <a:ext cx="4064050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37"/>
          <p:cNvSpPr/>
          <p:nvPr/>
        </p:nvSpPr>
        <p:spPr>
          <a:xfrm>
            <a:off x="381000" y="2206079"/>
            <a:ext cx="228600" cy="228600"/>
          </a:xfrm>
          <a:prstGeom prst="roundRect">
            <a:avLst>
              <a:gd fmla="val 400000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37"/>
          <p:cNvSpPr/>
          <p:nvPr/>
        </p:nvSpPr>
        <p:spPr>
          <a:xfrm>
            <a:off x="441573" y="2263229"/>
            <a:ext cx="10945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736550" y="2248942"/>
            <a:ext cx="1254818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Training infrastructure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p37"/>
          <p:cNvCxnSpPr/>
          <p:nvPr/>
        </p:nvCxnSpPr>
        <p:spPr>
          <a:xfrm>
            <a:off x="381000" y="2982069"/>
            <a:ext cx="4064050" cy="0"/>
          </a:xfrm>
          <a:prstGeom prst="straightConnector1">
            <a:avLst/>
          </a:prstGeom>
          <a:noFill/>
          <a:ln cap="flat" cmpd="sng" w="9525">
            <a:solidFill>
              <a:srgbClr val="E5E8E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37"/>
          <p:cNvSpPr/>
          <p:nvPr/>
        </p:nvSpPr>
        <p:spPr>
          <a:xfrm>
            <a:off x="381000" y="2647206"/>
            <a:ext cx="228600" cy="228600"/>
          </a:xfrm>
          <a:prstGeom prst="roundRect">
            <a:avLst>
              <a:gd fmla="val 400000" name="adj"/>
            </a:avLst>
          </a:prstGeom>
          <a:solidFill>
            <a:srgbClr val="F39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7"/>
          <p:cNvSpPr/>
          <p:nvPr/>
        </p:nvSpPr>
        <p:spPr>
          <a:xfrm>
            <a:off x="452884" y="2704356"/>
            <a:ext cx="86377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736550" y="2690068"/>
            <a:ext cx="1511823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Initial experiments running</a:t>
            </a:r>
            <a:endParaRPr b="0" i="0" sz="1000" u="none" cap="none" strike="noStrike">
              <a:solidFill>
                <a:srgbClr val="2E405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Char char="-"/>
            </a:pPr>
            <a:r>
              <a:rPr lang="en" sz="1000">
                <a:solidFill>
                  <a:srgbClr val="2E4053"/>
                </a:solidFill>
              </a:rPr>
              <a:t>Mode collapse</a:t>
            </a:r>
            <a:endParaRPr sz="1000">
              <a:solidFill>
                <a:srgbClr val="2E4053"/>
              </a:solidFill>
            </a:endParaRPr>
          </a:p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Char char="-"/>
            </a:pPr>
            <a:r>
              <a:rPr lang="en" sz="1000">
                <a:solidFill>
                  <a:srgbClr val="2E4053"/>
                </a:solidFill>
              </a:rPr>
              <a:t>Constrastive loss</a:t>
            </a:r>
            <a:endParaRPr sz="1000">
              <a:solidFill>
                <a:srgbClr val="2E4053"/>
              </a:solidFill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381000" y="3255644"/>
            <a:ext cx="4064100" cy="6201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37"/>
          <p:cNvCxnSpPr/>
          <p:nvPr/>
        </p:nvCxnSpPr>
        <p:spPr>
          <a:xfrm>
            <a:off x="400050" y="3255644"/>
            <a:ext cx="0" cy="620100"/>
          </a:xfrm>
          <a:prstGeom prst="straightConnector1">
            <a:avLst/>
          </a:prstGeom>
          <a:noFill/>
          <a:ln cap="flat" cmpd="sng" w="381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9" name="Google Shape;519;p37"/>
          <p:cNvSpPr/>
          <p:nvPr/>
        </p:nvSpPr>
        <p:spPr>
          <a:xfrm>
            <a:off x="546050" y="3382594"/>
            <a:ext cx="3847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354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D35400"/>
                </a:solidFill>
                <a:latin typeface="Arial"/>
                <a:ea typeface="Arial"/>
                <a:cs typeface="Arial"/>
                <a:sym typeface="Arial"/>
              </a:rPr>
              <a:t>Note on Scope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546050" y="3588870"/>
            <a:ext cx="38475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Proof-of-concept project. Goal: test viability, not achieve SOTA.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4698950" y="895350"/>
            <a:ext cx="4145331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Initial Experiments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7"/>
          <p:cNvSpPr/>
          <p:nvPr/>
        </p:nvSpPr>
        <p:spPr>
          <a:xfrm>
            <a:off x="5558058" y="2881313"/>
            <a:ext cx="2345686" cy="133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[Insert W&amp;B screenshot or experiment status]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37"/>
          <p:cNvSpPr/>
          <p:nvPr/>
        </p:nvSpPr>
        <p:spPr>
          <a:xfrm>
            <a:off x="4658310" y="4775299"/>
            <a:ext cx="4145331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Training curves and preliminary results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186" y="3617130"/>
            <a:ext cx="4402699" cy="160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956" y="1141611"/>
            <a:ext cx="3938757" cy="24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7"/>
          <p:cNvSpPr txBox="1"/>
          <p:nvPr/>
        </p:nvSpPr>
        <p:spPr>
          <a:xfrm>
            <a:off x="0" y="4818150"/>
            <a:ext cx="49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https://wandb.ai/bdsaglam/ETRM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/>
          <p:nvPr/>
        </p:nvSpPr>
        <p:spPr>
          <a:xfrm>
            <a:off x="381000" y="317450"/>
            <a:ext cx="854964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381000" y="917525"/>
            <a:ext cx="4064050" cy="1019770"/>
          </a:xfrm>
          <a:prstGeom prst="roundRect">
            <a:avLst>
              <a:gd fmla="val 9963" name="adj"/>
            </a:avLst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38"/>
          <p:cNvCxnSpPr/>
          <p:nvPr/>
        </p:nvCxnSpPr>
        <p:spPr>
          <a:xfrm>
            <a:off x="404813" y="917525"/>
            <a:ext cx="0" cy="101977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38"/>
          <p:cNvSpPr/>
          <p:nvPr/>
        </p:nvSpPr>
        <p:spPr>
          <a:xfrm>
            <a:off x="619125" y="1108025"/>
            <a:ext cx="37081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ARC-AGI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619125" y="1355675"/>
            <a:ext cx="3708133" cy="39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Tests abstract reasoning through novel visual puzzles. Requires true generalization, not memorization.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38"/>
          <p:cNvSpPr/>
          <p:nvPr/>
        </p:nvSpPr>
        <p:spPr>
          <a:xfrm>
            <a:off x="381000" y="2089696"/>
            <a:ext cx="4064050" cy="1019770"/>
          </a:xfrm>
          <a:prstGeom prst="roundRect">
            <a:avLst>
              <a:gd fmla="val 9963" name="adj"/>
            </a:avLst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38"/>
          <p:cNvCxnSpPr/>
          <p:nvPr/>
        </p:nvCxnSpPr>
        <p:spPr>
          <a:xfrm>
            <a:off x="404813" y="2089696"/>
            <a:ext cx="0" cy="101977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38"/>
          <p:cNvSpPr/>
          <p:nvPr/>
        </p:nvSpPr>
        <p:spPr>
          <a:xfrm>
            <a:off x="619125" y="2280196"/>
            <a:ext cx="37081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HRM/TRM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619125" y="2527846"/>
            <a:ext cx="3708133" cy="39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Tiny models (7M params) achieving impressive results (45% accuracy) through recursive refinement.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8"/>
          <p:cNvSpPr/>
          <p:nvPr/>
        </p:nvSpPr>
        <p:spPr>
          <a:xfrm>
            <a:off x="381000" y="3261866"/>
            <a:ext cx="4064050" cy="1019770"/>
          </a:xfrm>
          <a:prstGeom prst="roundRect">
            <a:avLst>
              <a:gd fmla="val 9963" name="adj"/>
            </a:avLst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38"/>
          <p:cNvCxnSpPr/>
          <p:nvPr/>
        </p:nvCxnSpPr>
        <p:spPr>
          <a:xfrm>
            <a:off x="404813" y="3261866"/>
            <a:ext cx="0" cy="1019770"/>
          </a:xfrm>
          <a:prstGeom prst="straightConnector1">
            <a:avLst/>
          </a:prstGeom>
          <a:noFill/>
          <a:ln cap="flat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38"/>
          <p:cNvSpPr/>
          <p:nvPr/>
        </p:nvSpPr>
        <p:spPr>
          <a:xfrm>
            <a:off x="619125" y="3452366"/>
            <a:ext cx="37081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The Limitation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38"/>
          <p:cNvSpPr/>
          <p:nvPr/>
        </p:nvSpPr>
        <p:spPr>
          <a:xfrm>
            <a:off x="619125" y="3700016"/>
            <a:ext cx="3708133" cy="39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relies on puzzle_id embeddings - memorization, not true few-shot learning.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38"/>
          <p:cNvSpPr/>
          <p:nvPr/>
        </p:nvSpPr>
        <p:spPr>
          <a:xfrm>
            <a:off x="4698950" y="917525"/>
            <a:ext cx="4064050" cy="1019770"/>
          </a:xfrm>
          <a:prstGeom prst="roundRect">
            <a:avLst>
              <a:gd fmla="val 9963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38"/>
          <p:cNvCxnSpPr/>
          <p:nvPr/>
        </p:nvCxnSpPr>
        <p:spPr>
          <a:xfrm>
            <a:off x="4722763" y="917525"/>
            <a:ext cx="0" cy="101977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38"/>
          <p:cNvSpPr/>
          <p:nvPr/>
        </p:nvSpPr>
        <p:spPr>
          <a:xfrm>
            <a:off x="4937075" y="1108025"/>
            <a:ext cx="37081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Contribution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4937075" y="1355675"/>
            <a:ext cx="3708133" cy="39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Demonstration encoder that processes demos at test time, enabling genuine few-shot generalization.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4698950" y="2089696"/>
            <a:ext cx="4064050" cy="1019770"/>
          </a:xfrm>
          <a:prstGeom prst="roundRect">
            <a:avLst>
              <a:gd fmla="val 9963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38"/>
          <p:cNvCxnSpPr/>
          <p:nvPr/>
        </p:nvCxnSpPr>
        <p:spPr>
          <a:xfrm>
            <a:off x="4722763" y="2089696"/>
            <a:ext cx="0" cy="101977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8"/>
          <p:cNvSpPr/>
          <p:nvPr/>
        </p:nvSpPr>
        <p:spPr>
          <a:xfrm>
            <a:off x="4937075" y="2280196"/>
            <a:ext cx="37081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4937075" y="2527846"/>
            <a:ext cx="3708133" cy="391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Variational encoder to extract transformation rules. Minimal change to TRM architecture.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2833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9"/>
          <p:cNvSpPr/>
          <p:nvPr/>
        </p:nvSpPr>
        <p:spPr>
          <a:xfrm>
            <a:off x="2598235" y="792659"/>
            <a:ext cx="3947529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4064050" y="1697534"/>
            <a:ext cx="1015901" cy="381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39"/>
          <p:cNvSpPr/>
          <p:nvPr/>
        </p:nvSpPr>
        <p:spPr>
          <a:xfrm>
            <a:off x="2598235" y="2116634"/>
            <a:ext cx="3947529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</a:t>
            </a:r>
            <a:r>
              <a:rPr b="0" i="1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39"/>
          <p:cNvSpPr/>
          <p:nvPr/>
        </p:nvSpPr>
        <p:spPr>
          <a:xfrm>
            <a:off x="2636937" y="3088035"/>
            <a:ext cx="3947529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2636937" y="3386435"/>
            <a:ext cx="394752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Chollet, F. (2019). On the Measure of Intelligence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2636937" y="3627537"/>
            <a:ext cx="394752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Wang et al. (2025). Hierarchical Reasoning Model. arXiv:2506.21734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2636937" y="3868638"/>
            <a:ext cx="394752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Jolicoeur-Martineau (2025). Less is More: TRM. arXiv:2510.04871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2636937" y="4109740"/>
            <a:ext cx="3947529" cy="177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ARC Prize Foundation (2025). HRM Analysis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511" y="0"/>
            <a:ext cx="2340490" cy="13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Why not use demonstrations in original TRM?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0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381000" y="904875"/>
            <a:ext cx="8549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381000" y="1231850"/>
            <a:ext cx="8382000" cy="4317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" name="Google Shape;577;p40"/>
          <p:cNvCxnSpPr/>
          <p:nvPr/>
        </p:nvCxnSpPr>
        <p:spPr>
          <a:xfrm>
            <a:off x="400050" y="1231850"/>
            <a:ext cx="0" cy="4317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8" name="Google Shape;578;p40"/>
          <p:cNvSpPr/>
          <p:nvPr/>
        </p:nvSpPr>
        <p:spPr>
          <a:xfrm>
            <a:off x="546050" y="1358801"/>
            <a:ext cx="82518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TRM doesn't process demonstrations at test time. It only takes a single input grid and predicts an output grid.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381000" y="1790402"/>
            <a:ext cx="8382000" cy="4317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" name="Google Shape;580;p40"/>
          <p:cNvCxnSpPr/>
          <p:nvPr/>
        </p:nvCxnSpPr>
        <p:spPr>
          <a:xfrm>
            <a:off x="400050" y="1790402"/>
            <a:ext cx="0" cy="4317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1" name="Google Shape;581;p40"/>
          <p:cNvSpPr/>
          <p:nvPr/>
        </p:nvSpPr>
        <p:spPr>
          <a:xfrm>
            <a:off x="546050" y="1917353"/>
            <a:ext cx="82518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The "context" for each task comes from a </a:t>
            </a: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learned puzzle_id embedding</a:t>
            </a: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- a fixed vector assigned per task during training.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381000" y="2348954"/>
            <a:ext cx="8382000" cy="469800"/>
          </a:xfrm>
          <a:prstGeom prst="roundRect">
            <a:avLst>
              <a:gd fmla="val 10815" name="adj"/>
            </a:avLst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0"/>
          <p:cNvSpPr/>
          <p:nvPr/>
        </p:nvSpPr>
        <p:spPr>
          <a:xfrm>
            <a:off x="482501" y="2450455"/>
            <a:ext cx="8342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rgbClr val="5DADE2"/>
                </a:solidFill>
                <a:latin typeface="Courier New"/>
                <a:ea typeface="Courier New"/>
                <a:cs typeface="Courier New"/>
                <a:sym typeface="Courier New"/>
              </a:rPr>
              <a:t>"Each puzzle... is given a specific embedding of shape [0, 1, D]"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0"/>
          <p:cNvSpPr/>
          <p:nvPr/>
        </p:nvSpPr>
        <p:spPr>
          <a:xfrm>
            <a:off x="482501" y="2583805"/>
            <a:ext cx="83427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rgbClr val="5DADE2"/>
                </a:solidFill>
                <a:latin typeface="Courier New"/>
                <a:ea typeface="Courier New"/>
                <a:cs typeface="Courier New"/>
                <a:sym typeface="Courier New"/>
              </a:rPr>
              <a:t>Source: TRM Paper, Section 6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381000" y="2920157"/>
            <a:ext cx="8382000" cy="558300"/>
          </a:xfrm>
          <a:prstGeom prst="roundRect">
            <a:avLst>
              <a:gd fmla="val 9097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0"/>
          <p:cNvSpPr/>
          <p:nvPr/>
        </p:nvSpPr>
        <p:spPr>
          <a:xfrm>
            <a:off x="482501" y="3021657"/>
            <a:ext cx="8342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Key limitation: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Since embeddings are learned per-task during training, they cannot exist for unseen tasks. The model has never seen the embedding for a new puzzle.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1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1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How does encoder handle variable # of demonstrations?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Answer: Transformer Self-Attention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381000" y="1177826"/>
            <a:ext cx="4095900" cy="5328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7" name="Google Shape;597;p41"/>
          <p:cNvCxnSpPr/>
          <p:nvPr/>
        </p:nvCxnSpPr>
        <p:spPr>
          <a:xfrm>
            <a:off x="400050" y="1177826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41"/>
          <p:cNvSpPr/>
          <p:nvPr/>
        </p:nvSpPr>
        <p:spPr>
          <a:xfrm>
            <a:off x="520601" y="1279327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Each demo pair (input, output) is embedded as a token in a sequence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381000" y="1812131"/>
            <a:ext cx="4095900" cy="5328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41"/>
          <p:cNvCxnSpPr/>
          <p:nvPr/>
        </p:nvCxnSpPr>
        <p:spPr>
          <a:xfrm>
            <a:off x="400050" y="1812131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41"/>
          <p:cNvSpPr/>
          <p:nvPr/>
        </p:nvSpPr>
        <p:spPr>
          <a:xfrm>
            <a:off x="520601" y="1913632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Self-attention computes pairwise relationships regardless of sequence length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381000" y="2446437"/>
            <a:ext cx="4095900" cy="3678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3" name="Google Shape;603;p41"/>
          <p:cNvCxnSpPr/>
          <p:nvPr/>
        </p:nvCxnSpPr>
        <p:spPr>
          <a:xfrm>
            <a:off x="400050" y="2446437"/>
            <a:ext cx="0" cy="367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41"/>
          <p:cNvSpPr/>
          <p:nvPr/>
        </p:nvSpPr>
        <p:spPr>
          <a:xfrm>
            <a:off x="520601" y="2547938"/>
            <a:ext cx="3931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Final z_enc obtained via pooling (mean or CLS token)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381000" y="2915841"/>
            <a:ext cx="4177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Inspired by Deep Sets and set-function Transformers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1"/>
          <p:cNvSpPr/>
          <p:nvPr/>
        </p:nvSpPr>
        <p:spPr>
          <a:xfrm>
            <a:off x="4667250" y="1177826"/>
            <a:ext cx="4095900" cy="1631700"/>
          </a:xfrm>
          <a:prstGeom prst="roundRect">
            <a:avLst>
              <a:gd fmla="val 467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1"/>
          <p:cNvSpPr/>
          <p:nvPr/>
        </p:nvSpPr>
        <p:spPr>
          <a:xfrm>
            <a:off x="5610671" y="1304776"/>
            <a:ext cx="558600" cy="215700"/>
          </a:xfrm>
          <a:prstGeom prst="roundRect">
            <a:avLst>
              <a:gd fmla="val 17655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1"/>
          <p:cNvSpPr/>
          <p:nvPr/>
        </p:nvSpPr>
        <p:spPr>
          <a:xfrm>
            <a:off x="5708617" y="1355527"/>
            <a:ext cx="362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 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1"/>
          <p:cNvSpPr/>
          <p:nvPr/>
        </p:nvSpPr>
        <p:spPr>
          <a:xfrm>
            <a:off x="6245423" y="1304776"/>
            <a:ext cx="558600" cy="215700"/>
          </a:xfrm>
          <a:prstGeom prst="roundRect">
            <a:avLst>
              <a:gd fmla="val 17655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1"/>
          <p:cNvSpPr/>
          <p:nvPr/>
        </p:nvSpPr>
        <p:spPr>
          <a:xfrm>
            <a:off x="6343369" y="1355527"/>
            <a:ext cx="362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 2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1"/>
          <p:cNvSpPr/>
          <p:nvPr/>
        </p:nvSpPr>
        <p:spPr>
          <a:xfrm>
            <a:off x="6880175" y="1304776"/>
            <a:ext cx="287700" cy="215700"/>
          </a:xfrm>
          <a:prstGeom prst="roundRect">
            <a:avLst>
              <a:gd fmla="val 17655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1"/>
          <p:cNvSpPr/>
          <p:nvPr/>
        </p:nvSpPr>
        <p:spPr>
          <a:xfrm>
            <a:off x="6980829" y="1355527"/>
            <a:ext cx="864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1"/>
          <p:cNvSpPr/>
          <p:nvPr/>
        </p:nvSpPr>
        <p:spPr>
          <a:xfrm>
            <a:off x="7244060" y="1304776"/>
            <a:ext cx="575400" cy="215700"/>
          </a:xfrm>
          <a:prstGeom prst="roundRect">
            <a:avLst>
              <a:gd fmla="val 17655" name="adj"/>
            </a:avLst>
          </a:prstGeom>
          <a:solidFill>
            <a:srgbClr val="349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7341836" y="1355527"/>
            <a:ext cx="3801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 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1"/>
          <p:cNvSpPr/>
          <p:nvPr/>
        </p:nvSpPr>
        <p:spPr>
          <a:xfrm>
            <a:off x="4755782" y="1596777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 (variable length)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5845373" y="1790402"/>
            <a:ext cx="1739400" cy="285900"/>
          </a:xfrm>
          <a:prstGeom prst="roundRect">
            <a:avLst>
              <a:gd fmla="val 13333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5983426" y="1866602"/>
            <a:ext cx="1463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Transformer + Self-Attention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1"/>
          <p:cNvSpPr/>
          <p:nvPr/>
        </p:nvSpPr>
        <p:spPr>
          <a:xfrm>
            <a:off x="4755782" y="2126903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v (pooling)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1"/>
          <p:cNvSpPr/>
          <p:nvPr/>
        </p:nvSpPr>
        <p:spPr>
          <a:xfrm>
            <a:off x="6118027" y="2396728"/>
            <a:ext cx="1194300" cy="285900"/>
          </a:xfrm>
          <a:prstGeom prst="roundRect">
            <a:avLst>
              <a:gd fmla="val 13333" name="adj"/>
            </a:avLst>
          </a:prstGeom>
          <a:solidFill>
            <a:srgbClr val="9B59B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1"/>
          <p:cNvSpPr/>
          <p:nvPr/>
        </p:nvSpPr>
        <p:spPr>
          <a:xfrm>
            <a:off x="6261533" y="2472928"/>
            <a:ext cx="9072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z_enc (fixed size)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2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2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What if the encoder just memorizes too?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2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2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Strict Train/Test Separation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2"/>
          <p:cNvSpPr/>
          <p:nvPr/>
        </p:nvSpPr>
        <p:spPr>
          <a:xfrm>
            <a:off x="381000" y="1177826"/>
            <a:ext cx="4095900" cy="888900"/>
          </a:xfrm>
          <a:prstGeom prst="roundRect">
            <a:avLst>
              <a:gd fmla="val 8573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/>
          <p:nvPr/>
        </p:nvSpPr>
        <p:spPr>
          <a:xfrm>
            <a:off x="507950" y="1304776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Training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2"/>
          <p:cNvSpPr/>
          <p:nvPr/>
        </p:nvSpPr>
        <p:spPr>
          <a:xfrm>
            <a:off x="507950" y="1511052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ARC-AGI-1 training: </a:t>
            </a: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2"/>
          <p:cNvSpPr/>
          <p:nvPr/>
        </p:nvSpPr>
        <p:spPr>
          <a:xfrm>
            <a:off x="507950" y="1653927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ConceptARC: </a:t>
            </a: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2"/>
          <p:cNvSpPr/>
          <p:nvPr/>
        </p:nvSpPr>
        <p:spPr>
          <a:xfrm>
            <a:off x="507950" y="1796802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Total: </a:t>
            </a: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560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2"/>
          <p:cNvSpPr/>
          <p:nvPr/>
        </p:nvSpPr>
        <p:spPr>
          <a:xfrm>
            <a:off x="381000" y="2168128"/>
            <a:ext cx="4095900" cy="745800"/>
          </a:xfrm>
          <a:prstGeom prst="roundRect">
            <a:avLst>
              <a:gd fmla="val 10215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2"/>
          <p:cNvSpPr/>
          <p:nvPr/>
        </p:nvSpPr>
        <p:spPr>
          <a:xfrm>
            <a:off x="507950" y="2295079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Evaluation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2"/>
          <p:cNvSpPr/>
          <p:nvPr/>
        </p:nvSpPr>
        <p:spPr>
          <a:xfrm>
            <a:off x="507950" y="2501354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ARC-AGI-1 evaluation: </a:t>
            </a: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2"/>
          <p:cNvSpPr/>
          <p:nvPr/>
        </p:nvSpPr>
        <p:spPr>
          <a:xfrm>
            <a:off x="507950" y="2644229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Completely unseen!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2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This Works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2"/>
          <p:cNvSpPr/>
          <p:nvPr/>
        </p:nvSpPr>
        <p:spPr>
          <a:xfrm>
            <a:off x="4667250" y="1177826"/>
            <a:ext cx="4095900" cy="5328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42"/>
          <p:cNvCxnSpPr/>
          <p:nvPr/>
        </p:nvCxnSpPr>
        <p:spPr>
          <a:xfrm>
            <a:off x="4686300" y="1177826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p42"/>
          <p:cNvSpPr/>
          <p:nvPr/>
        </p:nvSpPr>
        <p:spPr>
          <a:xfrm>
            <a:off x="4806851" y="1279327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22B21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Evaluation tasks are </a:t>
            </a:r>
            <a:r>
              <a:rPr b="1" i="0" lang="en" sz="10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never seen during training</a:t>
            </a:r>
            <a:r>
              <a:rPr b="0" i="0" lang="en" sz="1000" u="none" cap="none" strike="noStrike">
                <a:solidFill>
                  <a:srgbClr val="922B21"/>
                </a:solidFill>
                <a:latin typeface="Arial"/>
                <a:ea typeface="Arial"/>
                <a:cs typeface="Arial"/>
                <a:sym typeface="Arial"/>
              </a:rPr>
              <a:t> - not even their demonstrations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2"/>
          <p:cNvSpPr/>
          <p:nvPr/>
        </p:nvSpPr>
        <p:spPr>
          <a:xfrm>
            <a:off x="4667250" y="1812131"/>
            <a:ext cx="4095900" cy="5328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5" name="Google Shape;645;p42"/>
          <p:cNvCxnSpPr/>
          <p:nvPr/>
        </p:nvCxnSpPr>
        <p:spPr>
          <a:xfrm>
            <a:off x="4686300" y="1812131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42"/>
          <p:cNvSpPr/>
          <p:nvPr/>
        </p:nvSpPr>
        <p:spPr>
          <a:xfrm>
            <a:off x="4806851" y="1913632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puzzle_id embeddings are learned per-task, cannot exist for unseen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2"/>
          <p:cNvSpPr/>
          <p:nvPr/>
        </p:nvSpPr>
        <p:spPr>
          <a:xfrm>
            <a:off x="4667250" y="2344936"/>
            <a:ext cx="4095900" cy="5328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8" name="Google Shape;648;p42"/>
          <p:cNvCxnSpPr/>
          <p:nvPr/>
        </p:nvCxnSpPr>
        <p:spPr>
          <a:xfrm>
            <a:off x="4686300" y="2344936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42"/>
          <p:cNvSpPr/>
          <p:nvPr/>
        </p:nvSpPr>
        <p:spPr>
          <a:xfrm>
            <a:off x="4806851" y="2446437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Our encoder: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Learns a general function mapping ANY demos to z_enc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2"/>
          <p:cNvSpPr/>
          <p:nvPr/>
        </p:nvSpPr>
        <p:spPr>
          <a:xfrm>
            <a:off x="4667250" y="2877741"/>
            <a:ext cx="4095900" cy="5328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1" name="Google Shape;651;p42"/>
          <p:cNvCxnSpPr/>
          <p:nvPr/>
        </p:nvCxnSpPr>
        <p:spPr>
          <a:xfrm>
            <a:off x="4686300" y="2877741"/>
            <a:ext cx="0" cy="532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p42"/>
          <p:cNvSpPr/>
          <p:nvPr/>
        </p:nvSpPr>
        <p:spPr>
          <a:xfrm>
            <a:off x="4806851" y="2979241"/>
            <a:ext cx="3931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If encoder only memorized, it would fail completely on the 400 unseen tasks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43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Expected performance?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3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3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Realistic Expectations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381000" y="1177826"/>
            <a:ext cx="4095900" cy="869700"/>
          </a:xfrm>
          <a:prstGeom prst="roundRect">
            <a:avLst>
              <a:gd fmla="val 8761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43"/>
          <p:cNvSpPr/>
          <p:nvPr/>
        </p:nvSpPr>
        <p:spPr>
          <a:xfrm>
            <a:off x="507950" y="1304776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TRM (with memorization)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43"/>
          <p:cNvSpPr/>
          <p:nvPr/>
        </p:nvSpPr>
        <p:spPr>
          <a:xfrm>
            <a:off x="507950" y="1511052"/>
            <a:ext cx="3918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3"/>
          <p:cNvSpPr/>
          <p:nvPr/>
        </p:nvSpPr>
        <p:spPr>
          <a:xfrm>
            <a:off x="507950" y="1777752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on ARC-AGI-1 evaluation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43"/>
          <p:cNvSpPr/>
          <p:nvPr/>
        </p:nvSpPr>
        <p:spPr>
          <a:xfrm>
            <a:off x="381000" y="2149078"/>
            <a:ext cx="4095900" cy="869700"/>
          </a:xfrm>
          <a:prstGeom prst="roundRect">
            <a:avLst>
              <a:gd fmla="val 8761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43"/>
          <p:cNvSpPr/>
          <p:nvPr/>
        </p:nvSpPr>
        <p:spPr>
          <a:xfrm>
            <a:off x="507950" y="2276029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Our Approach (true few-shot)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3"/>
          <p:cNvSpPr/>
          <p:nvPr/>
        </p:nvSpPr>
        <p:spPr>
          <a:xfrm>
            <a:off x="507950" y="2482304"/>
            <a:ext cx="3918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10-25%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3"/>
          <p:cNvSpPr/>
          <p:nvPr/>
        </p:nvSpPr>
        <p:spPr>
          <a:xfrm>
            <a:off x="507950" y="2749004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likely significantly lower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3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Lower is Expected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3"/>
          <p:cNvSpPr/>
          <p:nvPr/>
        </p:nvSpPr>
        <p:spPr>
          <a:xfrm>
            <a:off x="4667250" y="1177826"/>
            <a:ext cx="40959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True few-shot generalization is fundamentally harder than memorization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Encoder must learn to "read" rules from just 2-3 examples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Limited training data (560 tasks)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Small model capacity (7M params)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3"/>
          <p:cNvSpPr/>
          <p:nvPr/>
        </p:nvSpPr>
        <p:spPr>
          <a:xfrm>
            <a:off x="4667250" y="2397052"/>
            <a:ext cx="4095900" cy="4887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3" name="Google Shape;673;p43"/>
          <p:cNvCxnSpPr/>
          <p:nvPr/>
        </p:nvCxnSpPr>
        <p:spPr>
          <a:xfrm>
            <a:off x="4686300" y="2397052"/>
            <a:ext cx="0" cy="4887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4" name="Google Shape;674;p43"/>
          <p:cNvSpPr/>
          <p:nvPr/>
        </p:nvSpPr>
        <p:spPr>
          <a:xfrm>
            <a:off x="4806851" y="2498552"/>
            <a:ext cx="3931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Success criteria: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If accuracy &gt;5% on truly unseen tasks, approach is viable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43"/>
          <p:cNvSpPr/>
          <p:nvPr/>
        </p:nvSpPr>
        <p:spPr>
          <a:xfrm>
            <a:off x="4667250" y="2987304"/>
            <a:ext cx="4095900" cy="3459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6" name="Google Shape;676;p43"/>
          <p:cNvCxnSpPr/>
          <p:nvPr/>
        </p:nvCxnSpPr>
        <p:spPr>
          <a:xfrm>
            <a:off x="4686300" y="2987304"/>
            <a:ext cx="0" cy="3459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43"/>
          <p:cNvSpPr/>
          <p:nvPr/>
        </p:nvSpPr>
        <p:spPr>
          <a:xfrm>
            <a:off x="4806851" y="3088805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Reference: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CompressARC (zero pretraining) achieved ~20%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62" y="417788"/>
            <a:ext cx="8298076" cy="43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422950" y="4653650"/>
            <a:ext cx="542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Try yourself at</a:t>
            </a:r>
            <a:br>
              <a:rPr lang="en" sz="900">
                <a:solidFill>
                  <a:schemeClr val="lt1"/>
                </a:solidFill>
              </a:rPr>
            </a:br>
            <a:r>
              <a:rPr lang="en" sz="900">
                <a:solidFill>
                  <a:schemeClr val="lt1"/>
                </a:solidFill>
              </a:rPr>
              <a:t>https://arcprize.org/play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4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4"/>
          <p:cNvSpPr/>
          <p:nvPr/>
        </p:nvSpPr>
        <p:spPr>
          <a:xfrm>
            <a:off x="381000" y="152400"/>
            <a:ext cx="854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Why TRM better than HRM despite smaller size?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4"/>
          <p:cNvSpPr/>
          <p:nvPr/>
        </p:nvSpPr>
        <p:spPr>
          <a:xfrm>
            <a:off x="381000" y="428625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4"/>
          <p:cNvSpPr/>
          <p:nvPr/>
        </p:nvSpPr>
        <p:spPr>
          <a:xfrm>
            <a:off x="381000" y="850850"/>
            <a:ext cx="4127700" cy="526800"/>
          </a:xfrm>
          <a:prstGeom prst="roundRect">
            <a:avLst>
              <a:gd fmla="val 964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443255" y="952351"/>
            <a:ext cx="4003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HRM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443255" y="1142851"/>
            <a:ext cx="40032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27M params | 40% accuracy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4635550" y="850850"/>
            <a:ext cx="4127700" cy="526800"/>
          </a:xfrm>
          <a:prstGeom prst="roundRect">
            <a:avLst>
              <a:gd fmla="val 964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4697804" y="952351"/>
            <a:ext cx="4003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TRM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4697804" y="1142851"/>
            <a:ext cx="40032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7M params | 45% accuracy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381000" y="1479203"/>
            <a:ext cx="4152900" cy="6210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3" name="Google Shape;693;p44"/>
          <p:cNvCxnSpPr/>
          <p:nvPr/>
        </p:nvCxnSpPr>
        <p:spPr>
          <a:xfrm>
            <a:off x="390525" y="1479203"/>
            <a:ext cx="0" cy="6210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4" name="Google Shape;694;p44"/>
          <p:cNvSpPr/>
          <p:nvPr/>
        </p:nvSpPr>
        <p:spPr>
          <a:xfrm>
            <a:off x="476250" y="1555403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1. Full Backpropagation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44"/>
          <p:cNvSpPr/>
          <p:nvPr/>
        </p:nvSpPr>
        <p:spPr>
          <a:xfrm>
            <a:off x="476250" y="1726853"/>
            <a:ext cx="4061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HRM uses 1-step gradient approximation. TRM backprops through all recursions. +30% on Sudoku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4"/>
          <p:cNvSpPr/>
          <p:nvPr/>
        </p:nvSpPr>
        <p:spPr>
          <a:xfrm>
            <a:off x="4610100" y="1479203"/>
            <a:ext cx="4152900" cy="6210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p44"/>
          <p:cNvCxnSpPr/>
          <p:nvPr/>
        </p:nvCxnSpPr>
        <p:spPr>
          <a:xfrm>
            <a:off x="4619625" y="1479203"/>
            <a:ext cx="0" cy="6210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8" name="Google Shape;698;p44"/>
          <p:cNvSpPr/>
          <p:nvPr/>
        </p:nvSpPr>
        <p:spPr>
          <a:xfrm>
            <a:off x="4705350" y="1555403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2. Single Network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4"/>
          <p:cNvSpPr/>
          <p:nvPr/>
        </p:nvSpPr>
        <p:spPr>
          <a:xfrm>
            <a:off x="4705350" y="1726853"/>
            <a:ext cx="4061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HRM: two networks (fL, fH). TRM: one network does both. Half params, better results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381000" y="2176314"/>
            <a:ext cx="4152900" cy="47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1" name="Google Shape;701;p44"/>
          <p:cNvCxnSpPr/>
          <p:nvPr/>
        </p:nvCxnSpPr>
        <p:spPr>
          <a:xfrm>
            <a:off x="390525" y="2176314"/>
            <a:ext cx="0" cy="4725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4"/>
          <p:cNvSpPr/>
          <p:nvPr/>
        </p:nvSpPr>
        <p:spPr>
          <a:xfrm>
            <a:off x="476250" y="2252514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3. Fewer Layers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4"/>
          <p:cNvSpPr/>
          <p:nvPr/>
        </p:nvSpPr>
        <p:spPr>
          <a:xfrm>
            <a:off x="476250" y="2423964"/>
            <a:ext cx="40611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 layers vs 4 layers. Less overfitting on small data (~1000 examples)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4"/>
          <p:cNvSpPr/>
          <p:nvPr/>
        </p:nvSpPr>
        <p:spPr>
          <a:xfrm>
            <a:off x="4610100" y="2176314"/>
            <a:ext cx="4152900" cy="47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5" name="Google Shape;705;p44"/>
          <p:cNvCxnSpPr/>
          <p:nvPr/>
        </p:nvCxnSpPr>
        <p:spPr>
          <a:xfrm>
            <a:off x="4619625" y="2176314"/>
            <a:ext cx="0" cy="4725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6" name="Google Shape;706;p44"/>
          <p:cNvSpPr/>
          <p:nvPr/>
        </p:nvSpPr>
        <p:spPr>
          <a:xfrm>
            <a:off x="4705350" y="2252514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4. More Recursions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4705350" y="2423964"/>
            <a:ext cx="40611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TRM: n=6, T=3 (42 depth) vs HRM: n=2, T=2 (24 depth). Deeper reasoning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4"/>
          <p:cNvSpPr/>
          <p:nvPr/>
        </p:nvSpPr>
        <p:spPr>
          <a:xfrm>
            <a:off x="381000" y="2724894"/>
            <a:ext cx="4152900" cy="47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9" name="Google Shape;709;p44"/>
          <p:cNvCxnSpPr/>
          <p:nvPr/>
        </p:nvCxnSpPr>
        <p:spPr>
          <a:xfrm>
            <a:off x="390525" y="2724894"/>
            <a:ext cx="0" cy="4725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44"/>
          <p:cNvSpPr/>
          <p:nvPr/>
        </p:nvSpPr>
        <p:spPr>
          <a:xfrm>
            <a:off x="476250" y="2801094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5. EMA Weights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476250" y="2972544"/>
            <a:ext cx="40611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Exponential Moving Average prevents collapse. +8% improvement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4"/>
          <p:cNvSpPr/>
          <p:nvPr/>
        </p:nvSpPr>
        <p:spPr>
          <a:xfrm>
            <a:off x="4610100" y="2724894"/>
            <a:ext cx="4152900" cy="47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Google Shape;713;p44"/>
          <p:cNvCxnSpPr/>
          <p:nvPr/>
        </p:nvCxnSpPr>
        <p:spPr>
          <a:xfrm>
            <a:off x="4619625" y="2724894"/>
            <a:ext cx="0" cy="4725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p44"/>
          <p:cNvSpPr/>
          <p:nvPr/>
        </p:nvSpPr>
        <p:spPr>
          <a:xfrm>
            <a:off x="4705350" y="2801094"/>
            <a:ext cx="4061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6. Simpler ACT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4"/>
          <p:cNvSpPr/>
          <p:nvPr/>
        </p:nvSpPr>
        <p:spPr>
          <a:xfrm>
            <a:off x="4705350" y="2972544"/>
            <a:ext cx="40611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Single forward pass vs two. No performance loss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5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5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Why variational encoder?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5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5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Benefits of VAE Formulation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5"/>
          <p:cNvSpPr/>
          <p:nvPr/>
        </p:nvSpPr>
        <p:spPr>
          <a:xfrm>
            <a:off x="381000" y="1177826"/>
            <a:ext cx="4095900" cy="6810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6" name="Google Shape;726;p45"/>
          <p:cNvCxnSpPr/>
          <p:nvPr/>
        </p:nvCxnSpPr>
        <p:spPr>
          <a:xfrm>
            <a:off x="400050" y="1177826"/>
            <a:ext cx="0" cy="68100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p45"/>
          <p:cNvSpPr/>
          <p:nvPr/>
        </p:nvSpPr>
        <p:spPr>
          <a:xfrm>
            <a:off x="520601" y="1279327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1. Robustness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5"/>
          <p:cNvSpPr/>
          <p:nvPr/>
        </p:nvSpPr>
        <p:spPr>
          <a:xfrm>
            <a:off x="520601" y="1460302"/>
            <a:ext cx="3931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Different demo subsets may encode same rule differently. Distribution captures uncertainty.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5"/>
          <p:cNvSpPr/>
          <p:nvPr/>
        </p:nvSpPr>
        <p:spPr>
          <a:xfrm>
            <a:off x="381000" y="1935063"/>
            <a:ext cx="4095900" cy="53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0" name="Google Shape;730;p45"/>
          <p:cNvCxnSpPr/>
          <p:nvPr/>
        </p:nvCxnSpPr>
        <p:spPr>
          <a:xfrm>
            <a:off x="400050" y="1935063"/>
            <a:ext cx="0" cy="53250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p45"/>
          <p:cNvSpPr/>
          <p:nvPr/>
        </p:nvSpPr>
        <p:spPr>
          <a:xfrm>
            <a:off x="520601" y="2036564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2. Regularization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45"/>
          <p:cNvSpPr/>
          <p:nvPr/>
        </p:nvSpPr>
        <p:spPr>
          <a:xfrm>
            <a:off x="520601" y="2217539"/>
            <a:ext cx="39318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KL term encourages structured latent space - similar rules map nearby.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45"/>
          <p:cNvSpPr/>
          <p:nvPr/>
        </p:nvSpPr>
        <p:spPr>
          <a:xfrm>
            <a:off x="381000" y="2543770"/>
            <a:ext cx="4095900" cy="53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4" name="Google Shape;734;p45"/>
          <p:cNvCxnSpPr/>
          <p:nvPr/>
        </p:nvCxnSpPr>
        <p:spPr>
          <a:xfrm>
            <a:off x="400050" y="2543770"/>
            <a:ext cx="0" cy="53250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5"/>
          <p:cNvSpPr/>
          <p:nvPr/>
        </p:nvSpPr>
        <p:spPr>
          <a:xfrm>
            <a:off x="520601" y="2645271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3. Handle Ambiguity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45"/>
          <p:cNvSpPr/>
          <p:nvPr/>
        </p:nvSpPr>
        <p:spPr>
          <a:xfrm>
            <a:off x="520601" y="2826246"/>
            <a:ext cx="39318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Ambiguous demos represented as broader distribution, not single point.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5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5"/>
          <p:cNvSpPr/>
          <p:nvPr/>
        </p:nvSpPr>
        <p:spPr>
          <a:xfrm>
            <a:off x="4667250" y="1177826"/>
            <a:ext cx="4095900" cy="345900"/>
          </a:xfrm>
          <a:prstGeom prst="roundRect">
            <a:avLst>
              <a:gd fmla="val 1468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45"/>
          <p:cNvSpPr/>
          <p:nvPr/>
        </p:nvSpPr>
        <p:spPr>
          <a:xfrm>
            <a:off x="4729823" y="1279327"/>
            <a:ext cx="397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Courier New"/>
                <a:ea typeface="Courier New"/>
                <a:cs typeface="Courier New"/>
                <a:sym typeface="Courier New"/>
              </a:rPr>
              <a:t>L = L_task + beta * KL(q(z|demos) || N(0,I))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5"/>
          <p:cNvSpPr/>
          <p:nvPr/>
        </p:nvSpPr>
        <p:spPr>
          <a:xfrm>
            <a:off x="4667250" y="1625203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KL Term Effects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5"/>
          <p:cNvSpPr/>
          <p:nvPr/>
        </p:nvSpPr>
        <p:spPr>
          <a:xfrm>
            <a:off x="4667250" y="1898154"/>
            <a:ext cx="4095900" cy="53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2" name="Google Shape;742;p45"/>
          <p:cNvCxnSpPr/>
          <p:nvPr/>
        </p:nvCxnSpPr>
        <p:spPr>
          <a:xfrm>
            <a:off x="4686300" y="1898154"/>
            <a:ext cx="0" cy="53250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3" name="Google Shape;743;p45"/>
          <p:cNvSpPr/>
          <p:nvPr/>
        </p:nvSpPr>
        <p:spPr>
          <a:xfrm>
            <a:off x="4806851" y="1999655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Structured Space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45"/>
          <p:cNvSpPr/>
          <p:nvPr/>
        </p:nvSpPr>
        <p:spPr>
          <a:xfrm>
            <a:off x="4806851" y="2180630"/>
            <a:ext cx="39318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Similar transformations cluster together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5"/>
          <p:cNvSpPr/>
          <p:nvPr/>
        </p:nvSpPr>
        <p:spPr>
          <a:xfrm>
            <a:off x="4667250" y="2506861"/>
            <a:ext cx="4095900" cy="532500"/>
          </a:xfrm>
          <a:prstGeom prst="rect">
            <a:avLst/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45"/>
          <p:cNvCxnSpPr/>
          <p:nvPr/>
        </p:nvCxnSpPr>
        <p:spPr>
          <a:xfrm>
            <a:off x="4686300" y="2506861"/>
            <a:ext cx="0" cy="532500"/>
          </a:xfrm>
          <a:prstGeom prst="straightConnector1">
            <a:avLst/>
          </a:prstGeom>
          <a:noFill/>
          <a:ln cap="flat" cmpd="sng" w="38100">
            <a:solidFill>
              <a:srgbClr val="9B59B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45"/>
          <p:cNvSpPr/>
          <p:nvPr/>
        </p:nvSpPr>
        <p:spPr>
          <a:xfrm>
            <a:off x="4806851" y="2608362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9B59B6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9B59B6"/>
                </a:solidFill>
                <a:latin typeface="Arial"/>
                <a:ea typeface="Arial"/>
                <a:cs typeface="Arial"/>
                <a:sym typeface="Arial"/>
              </a:rPr>
              <a:t>Smoothness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5"/>
          <p:cNvSpPr/>
          <p:nvPr/>
        </p:nvSpPr>
        <p:spPr>
          <a:xfrm>
            <a:off x="4806851" y="2789337"/>
            <a:ext cx="39318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Small perturbations = gradual behavior changes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45"/>
          <p:cNvSpPr/>
          <p:nvPr/>
        </p:nvSpPr>
        <p:spPr>
          <a:xfrm>
            <a:off x="4667250" y="3115568"/>
            <a:ext cx="4095900" cy="3363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0" name="Google Shape;750;p45"/>
          <p:cNvCxnSpPr/>
          <p:nvPr/>
        </p:nvCxnSpPr>
        <p:spPr>
          <a:xfrm>
            <a:off x="4686300" y="3115568"/>
            <a:ext cx="0" cy="336300"/>
          </a:xfrm>
          <a:prstGeom prst="straightConnector1">
            <a:avLst/>
          </a:prstGeom>
          <a:noFill/>
          <a:ln cap="flat" cmpd="sng" w="381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45"/>
          <p:cNvSpPr/>
          <p:nvPr/>
        </p:nvSpPr>
        <p:spPr>
          <a:xfrm>
            <a:off x="4806851" y="3217069"/>
            <a:ext cx="3931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Trade-off: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Posterior collapse risk. Will ablate VAE vs deterministic encoder.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6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6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How is the model evaluated?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46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46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46"/>
          <p:cNvSpPr/>
          <p:nvPr/>
        </p:nvSpPr>
        <p:spPr>
          <a:xfrm>
            <a:off x="381000" y="1177826"/>
            <a:ext cx="4095900" cy="789900"/>
          </a:xfrm>
          <a:prstGeom prst="roundRect">
            <a:avLst>
              <a:gd fmla="val 9646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46"/>
          <p:cNvSpPr/>
          <p:nvPr/>
        </p:nvSpPr>
        <p:spPr>
          <a:xfrm>
            <a:off x="507950" y="1304776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Exact Match (Primary)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6"/>
          <p:cNvSpPr/>
          <p:nvPr/>
        </p:nvSpPr>
        <p:spPr>
          <a:xfrm>
            <a:off x="507950" y="1511052"/>
            <a:ext cx="3918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Output grid must match ground truth </a:t>
            </a: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exactly</a:t>
            </a: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- every cell correct. No partial credit.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6"/>
          <p:cNvSpPr/>
          <p:nvPr/>
        </p:nvSpPr>
        <p:spPr>
          <a:xfrm>
            <a:off x="381000" y="2069306"/>
            <a:ext cx="1997100" cy="517200"/>
          </a:xfrm>
          <a:prstGeom prst="roundRect">
            <a:avLst>
              <a:gd fmla="val 982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6"/>
          <p:cNvSpPr/>
          <p:nvPr/>
        </p:nvSpPr>
        <p:spPr>
          <a:xfrm>
            <a:off x="464560" y="2170807"/>
            <a:ext cx="1830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Pass@1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6"/>
          <p:cNvSpPr/>
          <p:nvPr/>
        </p:nvSpPr>
        <p:spPr>
          <a:xfrm>
            <a:off x="464560" y="2351782"/>
            <a:ext cx="18300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Single guess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46"/>
          <p:cNvSpPr/>
          <p:nvPr/>
        </p:nvSpPr>
        <p:spPr>
          <a:xfrm>
            <a:off x="2479625" y="2069306"/>
            <a:ext cx="1997100" cy="517200"/>
          </a:xfrm>
          <a:prstGeom prst="roundRect">
            <a:avLst>
              <a:gd fmla="val 982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46"/>
          <p:cNvSpPr/>
          <p:nvPr/>
        </p:nvSpPr>
        <p:spPr>
          <a:xfrm>
            <a:off x="2563185" y="2170807"/>
            <a:ext cx="1830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Pass@2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46"/>
          <p:cNvSpPr/>
          <p:nvPr/>
        </p:nvSpPr>
        <p:spPr>
          <a:xfrm>
            <a:off x="2563185" y="2351782"/>
            <a:ext cx="18300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Two attempts (competition)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46"/>
          <p:cNvSpPr/>
          <p:nvPr/>
        </p:nvSpPr>
        <p:spPr>
          <a:xfrm>
            <a:off x="381000" y="2688134"/>
            <a:ext cx="4095900" cy="789900"/>
          </a:xfrm>
          <a:prstGeom prst="roundRect">
            <a:avLst>
              <a:gd fmla="val 9646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46"/>
          <p:cNvSpPr/>
          <p:nvPr/>
        </p:nvSpPr>
        <p:spPr>
          <a:xfrm>
            <a:off x="507950" y="2815084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Task-level Averaging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46"/>
          <p:cNvSpPr/>
          <p:nvPr/>
        </p:nvSpPr>
        <p:spPr>
          <a:xfrm>
            <a:off x="507950" y="3021360"/>
            <a:ext cx="3918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Each task may have 1-2 test inputs. Accuracy computed per input, then averaged.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46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 Evaluation Process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6"/>
          <p:cNvSpPr/>
          <p:nvPr/>
        </p:nvSpPr>
        <p:spPr>
          <a:xfrm>
            <a:off x="4667250" y="1177826"/>
            <a:ext cx="4095900" cy="625200"/>
          </a:xfrm>
          <a:prstGeom prst="roundRect">
            <a:avLst>
              <a:gd fmla="val 1219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46"/>
          <p:cNvSpPr/>
          <p:nvPr/>
        </p:nvSpPr>
        <p:spPr>
          <a:xfrm>
            <a:off x="4794200" y="1304776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Step 1: Augmentation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6"/>
          <p:cNvSpPr/>
          <p:nvPr/>
        </p:nvSpPr>
        <p:spPr>
          <a:xfrm>
            <a:off x="4794200" y="1511052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Generate 1000 augmented variants of each 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46"/>
          <p:cNvSpPr/>
          <p:nvPr/>
        </p:nvSpPr>
        <p:spPr>
          <a:xfrm>
            <a:off x="4667250" y="1904405"/>
            <a:ext cx="4095900" cy="625200"/>
          </a:xfrm>
          <a:prstGeom prst="roundRect">
            <a:avLst>
              <a:gd fmla="val 1219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46"/>
          <p:cNvSpPr/>
          <p:nvPr/>
        </p:nvSpPr>
        <p:spPr>
          <a:xfrm>
            <a:off x="4794200" y="2031355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Step 2: Solve All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6"/>
          <p:cNvSpPr/>
          <p:nvPr/>
        </p:nvSpPr>
        <p:spPr>
          <a:xfrm>
            <a:off x="4794200" y="2237631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Run model on each variant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6"/>
          <p:cNvSpPr/>
          <p:nvPr/>
        </p:nvSpPr>
        <p:spPr>
          <a:xfrm>
            <a:off x="4667250" y="2630984"/>
            <a:ext cx="4095900" cy="625200"/>
          </a:xfrm>
          <a:prstGeom prst="roundRect">
            <a:avLst>
              <a:gd fmla="val 1219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6"/>
          <p:cNvSpPr/>
          <p:nvPr/>
        </p:nvSpPr>
        <p:spPr>
          <a:xfrm>
            <a:off x="4794200" y="2757934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Step 3: Inverse Transform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46"/>
          <p:cNvSpPr/>
          <p:nvPr/>
        </p:nvSpPr>
        <p:spPr>
          <a:xfrm>
            <a:off x="4794200" y="2964210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Apply inverse augmentation to predictions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6"/>
          <p:cNvSpPr/>
          <p:nvPr/>
        </p:nvSpPr>
        <p:spPr>
          <a:xfrm>
            <a:off x="4667250" y="3357563"/>
            <a:ext cx="4095900" cy="3363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4" name="Google Shape;784;p46"/>
          <p:cNvCxnSpPr/>
          <p:nvPr/>
        </p:nvCxnSpPr>
        <p:spPr>
          <a:xfrm>
            <a:off x="4686300" y="3357563"/>
            <a:ext cx="0" cy="3363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5" name="Google Shape;785;p46"/>
          <p:cNvSpPr/>
          <p:nvPr/>
        </p:nvSpPr>
        <p:spPr>
          <a:xfrm>
            <a:off x="4806851" y="3459063"/>
            <a:ext cx="3931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Step 4:</a:t>
            </a: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Majority voting - select 2 most popular predictions as final answers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7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47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ARC-AGI-1 vs ARC-AGI-2 differences?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7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7"/>
          <p:cNvSpPr/>
          <p:nvPr/>
        </p:nvSpPr>
        <p:spPr>
          <a:xfrm>
            <a:off x="381000" y="879425"/>
            <a:ext cx="4095900" cy="918000"/>
          </a:xfrm>
          <a:prstGeom prst="roundRect">
            <a:avLst>
              <a:gd fmla="val 830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47"/>
          <p:cNvSpPr/>
          <p:nvPr/>
        </p:nvSpPr>
        <p:spPr>
          <a:xfrm>
            <a:off x="482501" y="980926"/>
            <a:ext cx="397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98DB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3498DB"/>
                </a:solidFill>
                <a:latin typeface="Arial"/>
                <a:ea typeface="Arial"/>
                <a:cs typeface="Arial"/>
                <a:sym typeface="Arial"/>
              </a:rPr>
              <a:t>ARC-AGI-1 (2019)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7"/>
          <p:cNvSpPr/>
          <p:nvPr/>
        </p:nvSpPr>
        <p:spPr>
          <a:xfrm>
            <a:off x="482501" y="1174552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800 tasks (400 train, 400 eval)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7"/>
          <p:cNvSpPr/>
          <p:nvPr/>
        </p:nvSpPr>
        <p:spPr>
          <a:xfrm>
            <a:off x="482501" y="1348383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Many solvable instantly by humans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7"/>
          <p:cNvSpPr/>
          <p:nvPr/>
        </p:nvSpPr>
        <p:spPr>
          <a:xfrm>
            <a:off x="482501" y="1522214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Best AI: 75%+ (o3-preview)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47"/>
          <p:cNvSpPr/>
          <p:nvPr/>
        </p:nvSpPr>
        <p:spPr>
          <a:xfrm>
            <a:off x="381000" y="1873746"/>
            <a:ext cx="4095900" cy="918000"/>
          </a:xfrm>
          <a:prstGeom prst="roundRect">
            <a:avLst>
              <a:gd fmla="val 8300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47"/>
          <p:cNvSpPr/>
          <p:nvPr/>
        </p:nvSpPr>
        <p:spPr>
          <a:xfrm>
            <a:off x="482501" y="1975247"/>
            <a:ext cx="39705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74C3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E74C3C"/>
                </a:solidFill>
                <a:latin typeface="Arial"/>
                <a:ea typeface="Arial"/>
                <a:cs typeface="Arial"/>
                <a:sym typeface="Arial"/>
              </a:rPr>
              <a:t>ARC-AGI-2 (March 2025)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47"/>
          <p:cNvSpPr/>
          <p:nvPr/>
        </p:nvSpPr>
        <p:spPr>
          <a:xfrm>
            <a:off x="482501" y="2168872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1120 tasks, more refined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47"/>
          <p:cNvSpPr/>
          <p:nvPr/>
        </p:nvSpPr>
        <p:spPr>
          <a:xfrm>
            <a:off x="482501" y="2342704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Avg human time: 2.7 min/task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7"/>
          <p:cNvSpPr/>
          <p:nvPr/>
        </p:nvSpPr>
        <p:spPr>
          <a:xfrm>
            <a:off x="482501" y="2516535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Best AI: 16% (Grok-4) vs 60% human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7"/>
          <p:cNvSpPr/>
          <p:nvPr/>
        </p:nvSpPr>
        <p:spPr>
          <a:xfrm>
            <a:off x="381000" y="2868067"/>
            <a:ext cx="417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We Focus on ARC-1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47"/>
          <p:cNvSpPr/>
          <p:nvPr/>
        </p:nvSpPr>
        <p:spPr>
          <a:xfrm>
            <a:off x="381000" y="3096667"/>
            <a:ext cx="4095900" cy="4494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6" name="Google Shape;806;p47"/>
          <p:cNvCxnSpPr/>
          <p:nvPr/>
        </p:nvCxnSpPr>
        <p:spPr>
          <a:xfrm>
            <a:off x="390525" y="3096667"/>
            <a:ext cx="0" cy="449400"/>
          </a:xfrm>
          <a:prstGeom prst="straightConnector1">
            <a:avLst/>
          </a:prstGeom>
          <a:noFill/>
          <a:ln cap="flat" cmpd="sng" w="1905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7" name="Google Shape;807;p47"/>
          <p:cNvSpPr/>
          <p:nvPr/>
        </p:nvSpPr>
        <p:spPr>
          <a:xfrm>
            <a:off x="476250" y="3172867"/>
            <a:ext cx="4002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TRM/HRM baselines only exist for ARC-1. More established benchmark. Proof-of-concept first.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47"/>
          <p:cNvSpPr/>
          <p:nvPr/>
        </p:nvSpPr>
        <p:spPr>
          <a:xfrm>
            <a:off x="4667250" y="879425"/>
            <a:ext cx="417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ARC-2 is Harder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7"/>
          <p:cNvSpPr/>
          <p:nvPr/>
        </p:nvSpPr>
        <p:spPr>
          <a:xfrm>
            <a:off x="4667250" y="1108025"/>
            <a:ext cx="4095900" cy="2859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0" name="Google Shape;810;p47"/>
          <p:cNvCxnSpPr/>
          <p:nvPr/>
        </p:nvCxnSpPr>
        <p:spPr>
          <a:xfrm>
            <a:off x="4676775" y="1108025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1" name="Google Shape;811;p47"/>
          <p:cNvSpPr/>
          <p:nvPr/>
        </p:nvSpPr>
        <p:spPr>
          <a:xfrm>
            <a:off x="4762500" y="1184225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1. Deliberate thinking: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2.7 min avg vs instant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47"/>
          <p:cNvSpPr/>
          <p:nvPr/>
        </p:nvSpPr>
        <p:spPr>
          <a:xfrm>
            <a:off x="4667250" y="1444526"/>
            <a:ext cx="4095900" cy="2859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3" name="Google Shape;813;p47"/>
          <p:cNvCxnSpPr/>
          <p:nvPr/>
        </p:nvCxnSpPr>
        <p:spPr>
          <a:xfrm>
            <a:off x="4676775" y="1444526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7"/>
          <p:cNvSpPr/>
          <p:nvPr/>
        </p:nvSpPr>
        <p:spPr>
          <a:xfrm>
            <a:off x="4762500" y="1520726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2. Context-sensitive rules: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Rules apply differently based on context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47"/>
          <p:cNvSpPr/>
          <p:nvPr/>
        </p:nvSpPr>
        <p:spPr>
          <a:xfrm>
            <a:off x="4667250" y="1781026"/>
            <a:ext cx="4095900" cy="2859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6" name="Google Shape;816;p47"/>
          <p:cNvCxnSpPr/>
          <p:nvPr/>
        </p:nvCxnSpPr>
        <p:spPr>
          <a:xfrm>
            <a:off x="4676775" y="1781026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7" name="Google Shape;817;p47"/>
          <p:cNvSpPr/>
          <p:nvPr/>
        </p:nvSpPr>
        <p:spPr>
          <a:xfrm>
            <a:off x="4762500" y="1857226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3. Multi-step reasoning: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More transformations chained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7"/>
          <p:cNvSpPr/>
          <p:nvPr/>
        </p:nvSpPr>
        <p:spPr>
          <a:xfrm>
            <a:off x="4667250" y="2117527"/>
            <a:ext cx="4095900" cy="2859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9" name="Google Shape;819;p47"/>
          <p:cNvCxnSpPr/>
          <p:nvPr/>
        </p:nvCxnSpPr>
        <p:spPr>
          <a:xfrm>
            <a:off x="4676775" y="2117527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0" name="Google Shape;820;p47"/>
          <p:cNvSpPr/>
          <p:nvPr/>
        </p:nvSpPr>
        <p:spPr>
          <a:xfrm>
            <a:off x="4762500" y="2193727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4. Efficiency metric: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Cost/task penalizes brute force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7"/>
          <p:cNvSpPr/>
          <p:nvPr/>
        </p:nvSpPr>
        <p:spPr>
          <a:xfrm>
            <a:off x="4667250" y="2454027"/>
            <a:ext cx="4095900" cy="285900"/>
          </a:xfrm>
          <a:prstGeom prst="rect">
            <a:avLst/>
          </a:prstGeom>
          <a:solidFill>
            <a:srgbClr val="FDEDE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p47"/>
          <p:cNvCxnSpPr/>
          <p:nvPr/>
        </p:nvCxnSpPr>
        <p:spPr>
          <a:xfrm>
            <a:off x="4676775" y="2454027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3" name="Google Shape;823;p47"/>
          <p:cNvSpPr/>
          <p:nvPr/>
        </p:nvSpPr>
        <p:spPr>
          <a:xfrm>
            <a:off x="4762500" y="2530227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5. Performance cliff: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o3-low: 75.7% ARC-1 to 4% ARC-2!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8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HRM/TRM performance on ARC-AGI-2?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8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8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ARC-AGI-2 Leaderboard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48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 Costs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8"/>
          <p:cNvSpPr/>
          <p:nvPr/>
        </p:nvSpPr>
        <p:spPr>
          <a:xfrm>
            <a:off x="4667250" y="2129879"/>
            <a:ext cx="4095900" cy="12438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5" name="Google Shape;835;p48"/>
          <p:cNvCxnSpPr/>
          <p:nvPr/>
        </p:nvCxnSpPr>
        <p:spPr>
          <a:xfrm>
            <a:off x="4686300" y="2129879"/>
            <a:ext cx="0" cy="12438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6" name="Google Shape;836;p48"/>
          <p:cNvSpPr/>
          <p:nvPr/>
        </p:nvSpPr>
        <p:spPr>
          <a:xfrm>
            <a:off x="4832300" y="2256830"/>
            <a:ext cx="3879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Key insight: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TRM with 7M params achieves comparable performance to frontier LLMs with trillions of parameters (&lt;0.01% of the size).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8"/>
          <p:cNvSpPr/>
          <p:nvPr/>
        </p:nvSpPr>
        <p:spPr>
          <a:xfrm>
            <a:off x="4832300" y="2891433"/>
            <a:ext cx="3879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This suggests recursive refinement is fundamentally different from scaling LLMs.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9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9"/>
          <p:cNvSpPr/>
          <p:nvPr/>
        </p:nvSpPr>
        <p:spPr>
          <a:xfrm>
            <a:off x="381000" y="152400"/>
            <a:ext cx="85497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How is cost per task calculated? Why TRM costs &gt;$1?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9"/>
          <p:cNvSpPr/>
          <p:nvPr/>
        </p:nvSpPr>
        <p:spPr>
          <a:xfrm>
            <a:off x="381000" y="428625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9"/>
          <p:cNvSpPr/>
          <p:nvPr/>
        </p:nvSpPr>
        <p:spPr>
          <a:xfrm>
            <a:off x="381000" y="850850"/>
            <a:ext cx="417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Cost Calculation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9"/>
          <p:cNvSpPr/>
          <p:nvPr/>
        </p:nvSpPr>
        <p:spPr>
          <a:xfrm>
            <a:off x="381000" y="1079450"/>
            <a:ext cx="4095900" cy="535500"/>
          </a:xfrm>
          <a:prstGeom prst="roundRect">
            <a:avLst>
              <a:gd fmla="val 14226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9"/>
          <p:cNvSpPr/>
          <p:nvPr/>
        </p:nvSpPr>
        <p:spPr>
          <a:xfrm>
            <a:off x="482501" y="1180951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Submission Format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9"/>
          <p:cNvSpPr/>
          <p:nvPr/>
        </p:nvSpPr>
        <p:spPr>
          <a:xfrm>
            <a:off x="482501" y="1365052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Docker containers on standardized hardware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9"/>
          <p:cNvSpPr/>
          <p:nvPr/>
        </p:nvSpPr>
        <p:spPr>
          <a:xfrm>
            <a:off x="381000" y="1691283"/>
            <a:ext cx="4095900" cy="684300"/>
          </a:xfrm>
          <a:prstGeom prst="roundRect">
            <a:avLst>
              <a:gd fmla="val 1113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9"/>
          <p:cNvSpPr/>
          <p:nvPr/>
        </p:nvSpPr>
        <p:spPr>
          <a:xfrm>
            <a:off x="482501" y="1792784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Formula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482501" y="1976884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Total cost = Runtime x Hardware rate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482501" y="2125414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Cost/task = Total cost / # tasks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9"/>
          <p:cNvSpPr/>
          <p:nvPr/>
        </p:nvSpPr>
        <p:spPr>
          <a:xfrm>
            <a:off x="381000" y="2451646"/>
            <a:ext cx="4095900" cy="684300"/>
          </a:xfrm>
          <a:prstGeom prst="roundRect">
            <a:avLst>
              <a:gd fmla="val 1113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9"/>
          <p:cNvSpPr/>
          <p:nvPr/>
        </p:nvSpPr>
        <p:spPr>
          <a:xfrm>
            <a:off x="482501" y="2553146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HRM Example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9"/>
          <p:cNvSpPr/>
          <p:nvPr/>
        </p:nvSpPr>
        <p:spPr>
          <a:xfrm>
            <a:off x="482501" y="2737247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Runtime: 9h 16m for ~100 tasks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9"/>
          <p:cNvSpPr/>
          <p:nvPr/>
        </p:nvSpPr>
        <p:spPr>
          <a:xfrm>
            <a:off x="482501" y="2885777"/>
            <a:ext cx="39705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Total: $148.50 = </a:t>
            </a: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$1.48/task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9"/>
          <p:cNvSpPr/>
          <p:nvPr/>
        </p:nvSpPr>
        <p:spPr>
          <a:xfrm>
            <a:off x="381000" y="3212009"/>
            <a:ext cx="4095900" cy="717300"/>
          </a:xfrm>
          <a:prstGeom prst="roundRect">
            <a:avLst>
              <a:gd fmla="val 7082" name="adj"/>
            </a:avLst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9"/>
          <p:cNvSpPr/>
          <p:nvPr/>
        </p:nvSpPr>
        <p:spPr>
          <a:xfrm>
            <a:off x="482501" y="3313509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TRM: $1.76/task (ARC-1), $2.10/task (ARC-2)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9"/>
          <p:cNvSpPr/>
          <p:nvPr/>
        </p:nvSpPr>
        <p:spPr>
          <a:xfrm>
            <a:off x="482501" y="3484959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HRM: $1.48/task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9"/>
          <p:cNvSpPr/>
          <p:nvPr/>
        </p:nvSpPr>
        <p:spPr>
          <a:xfrm>
            <a:off x="482501" y="3656409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ARC Prize 2025 target: $0.42/task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9"/>
          <p:cNvSpPr/>
          <p:nvPr/>
        </p:nvSpPr>
        <p:spPr>
          <a:xfrm>
            <a:off x="4667250" y="850850"/>
            <a:ext cx="417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TRM Costs &gt;$1 Despite Small Size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9"/>
          <p:cNvSpPr/>
          <p:nvPr/>
        </p:nvSpPr>
        <p:spPr>
          <a:xfrm>
            <a:off x="4667250" y="1079450"/>
            <a:ext cx="4095900" cy="4191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4" name="Google Shape;864;p49"/>
          <p:cNvCxnSpPr/>
          <p:nvPr/>
        </p:nvCxnSpPr>
        <p:spPr>
          <a:xfrm>
            <a:off x="4676775" y="1079450"/>
            <a:ext cx="0" cy="419100"/>
          </a:xfrm>
          <a:prstGeom prst="straightConnector1">
            <a:avLst/>
          </a:prstGeom>
          <a:noFill/>
          <a:ln cap="flat" cmpd="sng" w="1905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5" name="Google Shape;865;p49"/>
          <p:cNvSpPr/>
          <p:nvPr/>
        </p:nvSpPr>
        <p:spPr>
          <a:xfrm>
            <a:off x="4762500" y="1155650"/>
            <a:ext cx="4002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1. Training + inference coupled: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Unlike LLM APIs, TRM trains from scratch on each run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9"/>
          <p:cNvSpPr/>
          <p:nvPr/>
        </p:nvSpPr>
        <p:spPr>
          <a:xfrm>
            <a:off x="4667250" y="1561951"/>
            <a:ext cx="4095900" cy="4191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7" name="Google Shape;867;p49"/>
          <p:cNvCxnSpPr/>
          <p:nvPr/>
        </p:nvCxnSpPr>
        <p:spPr>
          <a:xfrm>
            <a:off x="4676775" y="1561951"/>
            <a:ext cx="0" cy="419100"/>
          </a:xfrm>
          <a:prstGeom prst="straightConnector1">
            <a:avLst/>
          </a:prstGeom>
          <a:noFill/>
          <a:ln cap="flat" cmpd="sng" w="1905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49"/>
          <p:cNvSpPr/>
          <p:nvPr/>
        </p:nvSpPr>
        <p:spPr>
          <a:xfrm>
            <a:off x="4762500" y="1638151"/>
            <a:ext cx="4002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2. 1000x augmentation: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Generates 1000 variants per task, solves all, majority votes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4667250" y="2044452"/>
            <a:ext cx="4095900" cy="4191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0" name="Google Shape;870;p49"/>
          <p:cNvCxnSpPr/>
          <p:nvPr/>
        </p:nvCxnSpPr>
        <p:spPr>
          <a:xfrm>
            <a:off x="4676775" y="2044452"/>
            <a:ext cx="0" cy="419100"/>
          </a:xfrm>
          <a:prstGeom prst="straightConnector1">
            <a:avLst/>
          </a:prstGeom>
          <a:noFill/>
          <a:ln cap="flat" cmpd="sng" w="1905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9"/>
          <p:cNvSpPr/>
          <p:nvPr/>
        </p:nvSpPr>
        <p:spPr>
          <a:xfrm>
            <a:off x="4762500" y="2120652"/>
            <a:ext cx="4002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3. 16 supervision steps: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Each prediction runs Nsup=16 deep supervision iterations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9"/>
          <p:cNvSpPr/>
          <p:nvPr/>
        </p:nvSpPr>
        <p:spPr>
          <a:xfrm>
            <a:off x="4667250" y="2526953"/>
            <a:ext cx="4095900" cy="2859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3" name="Google Shape;873;p49"/>
          <p:cNvCxnSpPr/>
          <p:nvPr/>
        </p:nvCxnSpPr>
        <p:spPr>
          <a:xfrm>
            <a:off x="4676775" y="2526953"/>
            <a:ext cx="0" cy="285900"/>
          </a:xfrm>
          <a:prstGeom prst="straightConnector1">
            <a:avLst/>
          </a:prstGeom>
          <a:noFill/>
          <a:ln cap="flat" cmpd="sng" w="1905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49"/>
          <p:cNvSpPr/>
          <p:nvPr/>
        </p:nvSpPr>
        <p:spPr>
          <a:xfrm>
            <a:off x="4762500" y="2603153"/>
            <a:ext cx="40029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4. Long runtime:</a:t>
            </a: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 Hours of GPU time for full evaluation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9"/>
          <p:cNvSpPr/>
          <p:nvPr/>
        </p:nvSpPr>
        <p:spPr>
          <a:xfrm>
            <a:off x="4667250" y="2876104"/>
            <a:ext cx="4095900" cy="684300"/>
          </a:xfrm>
          <a:prstGeom prst="roundRect">
            <a:avLst>
              <a:gd fmla="val 11138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9"/>
          <p:cNvSpPr/>
          <p:nvPr/>
        </p:nvSpPr>
        <p:spPr>
          <a:xfrm>
            <a:off x="4768751" y="2977604"/>
            <a:ext cx="3970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ARC Prize Note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9"/>
          <p:cNvSpPr/>
          <p:nvPr/>
        </p:nvSpPr>
        <p:spPr>
          <a:xfrm>
            <a:off x="4768751" y="3161705"/>
            <a:ext cx="3970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"The relatively high cost of running HRM is due to training and inference being coupled in a single run."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0"/>
          <p:cNvSpPr/>
          <p:nvPr/>
        </p:nvSpPr>
        <p:spPr>
          <a:xfrm>
            <a:off x="0" y="0"/>
            <a:ext cx="9144000" cy="752400"/>
          </a:xfrm>
          <a:prstGeom prst="rect">
            <a:avLst/>
          </a:prstGeom>
          <a:solidFill>
            <a:srgbClr val="2E40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50"/>
          <p:cNvSpPr/>
          <p:nvPr/>
        </p:nvSpPr>
        <p:spPr>
          <a:xfrm>
            <a:off x="381000" y="152400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39C12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39C12"/>
                </a:solidFill>
                <a:latin typeface="Arial"/>
                <a:ea typeface="Arial"/>
                <a:cs typeface="Arial"/>
                <a:sym typeface="Arial"/>
              </a:rPr>
              <a:t>Q: What is Human Panel in ARC-AGI leaderboard?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50"/>
          <p:cNvSpPr/>
          <p:nvPr/>
        </p:nvSpPr>
        <p:spPr>
          <a:xfrm>
            <a:off x="381000" y="457200"/>
            <a:ext cx="85497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AAB7B8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AAB7B8"/>
                </a:solidFill>
                <a:latin typeface="Arial"/>
                <a:ea typeface="Arial"/>
                <a:cs typeface="Arial"/>
                <a:sym typeface="Arial"/>
              </a:rPr>
              <a:t>Backup Slide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50"/>
          <p:cNvSpPr/>
          <p:nvPr/>
        </p:nvSpPr>
        <p:spPr>
          <a:xfrm>
            <a:off x="38100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50"/>
          <p:cNvSpPr/>
          <p:nvPr/>
        </p:nvSpPr>
        <p:spPr>
          <a:xfrm>
            <a:off x="381000" y="1177826"/>
            <a:ext cx="4095900" cy="1069200"/>
          </a:xfrm>
          <a:prstGeom prst="roundRect">
            <a:avLst>
              <a:gd fmla="val 712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50"/>
          <p:cNvSpPr/>
          <p:nvPr/>
        </p:nvSpPr>
        <p:spPr>
          <a:xfrm>
            <a:off x="507950" y="1304776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Study Setup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507950" y="1511052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400+ participants in San Diego (early 2025)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50"/>
          <p:cNvSpPr/>
          <p:nvPr/>
        </p:nvSpPr>
        <p:spPr>
          <a:xfrm>
            <a:off x="507950" y="1714054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Tested on ARC-AGI-2 under controlled conditions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50"/>
          <p:cNvSpPr/>
          <p:nvPr/>
        </p:nvSpPr>
        <p:spPr>
          <a:xfrm>
            <a:off x="507950" y="1917055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Same rules as AI: 2 attempts per 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50"/>
          <p:cNvSpPr/>
          <p:nvPr/>
        </p:nvSpPr>
        <p:spPr>
          <a:xfrm>
            <a:off x="381000" y="2348508"/>
            <a:ext cx="4095900" cy="1069200"/>
          </a:xfrm>
          <a:prstGeom prst="roundRect">
            <a:avLst>
              <a:gd fmla="val 7127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50"/>
          <p:cNvSpPr/>
          <p:nvPr/>
        </p:nvSpPr>
        <p:spPr>
          <a:xfrm>
            <a:off x="507950" y="2475458"/>
            <a:ext cx="39186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ABC9C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ABC9C"/>
                </a:solidFill>
                <a:latin typeface="Arial"/>
                <a:ea typeface="Arial"/>
                <a:cs typeface="Arial"/>
                <a:sym typeface="Arial"/>
              </a:rPr>
              <a:t>Independent Validation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50"/>
          <p:cNvSpPr/>
          <p:nvPr/>
        </p:nvSpPr>
        <p:spPr>
          <a:xfrm>
            <a:off x="507950" y="2681734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1729 crowd-workers (separate study)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50"/>
          <p:cNvSpPr/>
          <p:nvPr/>
        </p:nvSpPr>
        <p:spPr>
          <a:xfrm>
            <a:off x="507950" y="2884736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76% avg on training, 64% on evaluation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50"/>
          <p:cNvSpPr/>
          <p:nvPr/>
        </p:nvSpPr>
        <p:spPr>
          <a:xfrm>
            <a:off x="507950" y="3087737"/>
            <a:ext cx="3918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98.7% of ARC-1 tasks solvable by at least one worker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50"/>
          <p:cNvSpPr/>
          <p:nvPr/>
        </p:nvSpPr>
        <p:spPr>
          <a:xfrm>
            <a:off x="4667250" y="904875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Key Results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50"/>
          <p:cNvSpPr/>
          <p:nvPr/>
        </p:nvSpPr>
        <p:spPr>
          <a:xfrm>
            <a:off x="4667250" y="1177826"/>
            <a:ext cx="4095900" cy="3459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" name="Google Shape;899;p50"/>
          <p:cNvCxnSpPr/>
          <p:nvPr/>
        </p:nvCxnSpPr>
        <p:spPr>
          <a:xfrm>
            <a:off x="4686300" y="1177826"/>
            <a:ext cx="0" cy="3459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50"/>
          <p:cNvSpPr/>
          <p:nvPr/>
        </p:nvSpPr>
        <p:spPr>
          <a:xfrm>
            <a:off x="4806851" y="1279327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of ARC-AGI-2 tasks solved by at least 2 humans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0"/>
          <p:cNvSpPr/>
          <p:nvPr/>
        </p:nvSpPr>
        <p:spPr>
          <a:xfrm>
            <a:off x="4667250" y="1599902"/>
            <a:ext cx="4095900" cy="3459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2" name="Google Shape;902;p50"/>
          <p:cNvCxnSpPr/>
          <p:nvPr/>
        </p:nvCxnSpPr>
        <p:spPr>
          <a:xfrm>
            <a:off x="4686300" y="1599902"/>
            <a:ext cx="0" cy="3459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3" name="Google Shape;903;p50"/>
          <p:cNvSpPr/>
          <p:nvPr/>
        </p:nvSpPr>
        <p:spPr>
          <a:xfrm>
            <a:off x="4806851" y="1701403"/>
            <a:ext cx="39318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average human score on ARC-AGI-2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50"/>
          <p:cNvSpPr/>
          <p:nvPr/>
        </p:nvSpPr>
        <p:spPr>
          <a:xfrm>
            <a:off x="4667250" y="2021979"/>
            <a:ext cx="417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Human Efficiency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50"/>
          <p:cNvSpPr/>
          <p:nvPr/>
        </p:nvSpPr>
        <p:spPr>
          <a:xfrm>
            <a:off x="4667250" y="2294930"/>
            <a:ext cx="4095900" cy="697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6" name="Google Shape;906;p50"/>
          <p:cNvCxnSpPr/>
          <p:nvPr/>
        </p:nvCxnSpPr>
        <p:spPr>
          <a:xfrm>
            <a:off x="4686300" y="2294930"/>
            <a:ext cx="0" cy="697800"/>
          </a:xfrm>
          <a:prstGeom prst="straightConnector1">
            <a:avLst/>
          </a:prstGeom>
          <a:noFill/>
          <a:ln cap="flat" cmpd="sng" w="38100">
            <a:solidFill>
              <a:srgbClr val="F39C1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50"/>
          <p:cNvSpPr/>
          <p:nvPr/>
        </p:nvSpPr>
        <p:spPr>
          <a:xfrm>
            <a:off x="4806851" y="2396430"/>
            <a:ext cx="3931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Show-up fee: $115-150 + $5/task incentive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50"/>
          <p:cNvSpPr/>
          <p:nvPr/>
        </p:nvSpPr>
        <p:spPr>
          <a:xfrm>
            <a:off x="4806851" y="2561332"/>
            <a:ext cx="3931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Reported cost: </a:t>
            </a:r>
            <a:r>
              <a:rPr b="1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$17/task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0"/>
          <p:cNvSpPr/>
          <p:nvPr/>
        </p:nvSpPr>
        <p:spPr>
          <a:xfrm>
            <a:off x="4806851" y="2726234"/>
            <a:ext cx="3931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Est. true efficiency: $2-5/task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50"/>
          <p:cNvSpPr/>
          <p:nvPr/>
        </p:nvSpPr>
        <p:spPr>
          <a:xfrm>
            <a:off x="4667250" y="2992636"/>
            <a:ext cx="4095900" cy="4887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1" name="Google Shape;911;p50"/>
          <p:cNvCxnSpPr/>
          <p:nvPr/>
        </p:nvCxnSpPr>
        <p:spPr>
          <a:xfrm>
            <a:off x="4686300" y="2992636"/>
            <a:ext cx="0" cy="488700"/>
          </a:xfrm>
          <a:prstGeom prst="straightConnector1">
            <a:avLst/>
          </a:prstGeom>
          <a:noFill/>
          <a:ln cap="flat" cmpd="sng" w="38100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2" name="Google Shape;912;p50"/>
          <p:cNvSpPr/>
          <p:nvPr/>
        </p:nvSpPr>
        <p:spPr>
          <a:xfrm>
            <a:off x="4806851" y="3094137"/>
            <a:ext cx="3931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Why it matters:</a:t>
            </a:r>
            <a:r>
              <a:rPr b="0" i="0" lang="en" sz="10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 Fair comparison point. Validates tasks are solvable. Shows accuracy vs cost tradeoff.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0" y="0"/>
            <a:ext cx="9144000" cy="860100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381000" y="253901"/>
            <a:ext cx="8549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What is ARC-AGI?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8"/>
          <p:cNvSpPr/>
          <p:nvPr/>
        </p:nvSpPr>
        <p:spPr>
          <a:xfrm>
            <a:off x="381000" y="1177677"/>
            <a:ext cx="4145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The Abstraction and Reasoning Corpus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381000" y="1568202"/>
            <a:ext cx="4145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None/>
            </a:pPr>
            <a:r>
              <a:rPr b="0" i="0" lang="en" sz="13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Introduced by Francois Chollet (2019) to measure "fluid intelligence"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/>
          <p:nvPr/>
        </p:nvSpPr>
        <p:spPr>
          <a:xfrm>
            <a:off x="381000" y="2121694"/>
            <a:ext cx="4064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2065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2D grid puzzles with colored cells (up to 30x30, 10 colors)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Each task: 2-5 demonstration pairs showing input to output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Goal: Infer the transformation rule, apply to test input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0650" lvl="0" marL="1143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Every task is completely unique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381000" y="4162169"/>
            <a:ext cx="4064100" cy="5004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18"/>
          <p:cNvCxnSpPr/>
          <p:nvPr/>
        </p:nvCxnSpPr>
        <p:spPr>
          <a:xfrm>
            <a:off x="404813" y="3378994"/>
            <a:ext cx="0" cy="50040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8"/>
          <p:cNvSpPr/>
          <p:nvPr/>
        </p:nvSpPr>
        <p:spPr>
          <a:xfrm>
            <a:off x="559050" y="4314569"/>
            <a:ext cx="3708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Key: Tasks cannot be anticipated during training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888" y="-63512"/>
            <a:ext cx="1626122" cy="17225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7532788" y="-63500"/>
            <a:ext cx="159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Also creator of Keras</a:t>
            </a:r>
            <a:endParaRPr b="1" i="1" sz="1100"/>
          </a:p>
        </p:txBody>
      </p:sp>
      <p:sp>
        <p:nvSpPr>
          <p:cNvPr id="91" name="Google Shape;91;p18"/>
          <p:cNvSpPr txBox="1"/>
          <p:nvPr/>
        </p:nvSpPr>
        <p:spPr>
          <a:xfrm>
            <a:off x="4671300" y="1882250"/>
            <a:ext cx="421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Chollet's View on Intelligence</a:t>
            </a:r>
            <a:endParaRPr b="1"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Intelligence is not skill at any task, but 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skill-acquisition efficiency—learning new skills 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quickly from minimal experience.</a:t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“The measure of intelligence is the efficiency with which a learner turns experience and priors into skill at new tasks.”</a:t>
            </a:r>
            <a:endParaRPr i="1" sz="1200"/>
          </a:p>
        </p:txBody>
      </p:sp>
      <p:sp>
        <p:nvSpPr>
          <p:cNvPr id="92" name="Google Shape;92;p18"/>
          <p:cNvSpPr txBox="1"/>
          <p:nvPr/>
        </p:nvSpPr>
        <p:spPr>
          <a:xfrm>
            <a:off x="0" y="48204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     Source: </a:t>
            </a:r>
            <a:r>
              <a:rPr lang="en" sz="1000">
                <a:solidFill>
                  <a:schemeClr val="dk1"/>
                </a:solidFill>
              </a:rPr>
              <a:t>Chollet, F. (2019). "On the Measure of Intelligence" https://arxiv.org/abs/1911.01547</a:t>
            </a:r>
            <a:r>
              <a:rPr lang="en" sz="1000">
                <a:solidFill>
                  <a:schemeClr val="dk1"/>
                </a:solidFill>
              </a:rPr>
              <a:t>	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Why ARC-AGI Matters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81000" y="1177677"/>
            <a:ext cx="4935474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The "Most Important Unsolved AI Benchmark"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81000" y="1606302"/>
            <a:ext cx="4838700" cy="1523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4300" lvl="0" marL="1143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Tests generalization to truly novel problems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Requires "core knowledge" humans have: objects, counting, symmetry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Cannot be solved by pattern recall or memorization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114300" marR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Clr>
                <a:srgbClr val="2E4053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Considered a key milestone toward AGI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381000" y="3320207"/>
            <a:ext cx="4838700" cy="609600"/>
          </a:xfrm>
          <a:prstGeom prst="rect">
            <a:avLst/>
          </a:prstGeom>
          <a:solidFill>
            <a:srgbClr val="E8F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404813" y="3320207"/>
            <a:ext cx="0" cy="609600"/>
          </a:xfrm>
          <a:prstGeom prst="straightConnector1">
            <a:avLst/>
          </a:prstGeom>
          <a:noFill/>
          <a:ln cap="flat" cmpd="sng" w="47625">
            <a:solidFill>
              <a:srgbClr val="1ABC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9"/>
          <p:cNvSpPr/>
          <p:nvPr/>
        </p:nvSpPr>
        <p:spPr>
          <a:xfrm>
            <a:off x="619125" y="3472607"/>
            <a:ext cx="4498277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"ARC is adversarially diverse - methods that work for one class of tasks fail for others"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5537150" y="1177677"/>
            <a:ext cx="3225850" cy="996851"/>
          </a:xfrm>
          <a:prstGeom prst="roundRect">
            <a:avLst>
              <a:gd fmla="val 10192" name="adj"/>
            </a:avLst>
          </a:prstGeom>
          <a:solidFill>
            <a:srgbClr val="1ABC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5699202" y="1368177"/>
            <a:ext cx="2901747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85%+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5699202" y="1841153"/>
            <a:ext cx="2901747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8F6F3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E8F6F3"/>
                </a:solidFill>
                <a:latin typeface="Arial"/>
                <a:ea typeface="Arial"/>
                <a:cs typeface="Arial"/>
                <a:sym typeface="Arial"/>
              </a:rPr>
              <a:t>Human Accuracy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537150" y="2365028"/>
            <a:ext cx="3225850" cy="996851"/>
          </a:xfrm>
          <a:prstGeom prst="roundRect">
            <a:avLst>
              <a:gd fmla="val 1019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5699202" y="2555528"/>
            <a:ext cx="2901747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~55%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699202" y="3028504"/>
            <a:ext cx="2901747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Best AI (2024)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5537150" y="3552379"/>
            <a:ext cx="3225850" cy="996851"/>
          </a:xfrm>
          <a:prstGeom prst="roundRect">
            <a:avLst>
              <a:gd fmla="val 10192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5699202" y="3742879"/>
            <a:ext cx="2901747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0%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5699202" y="4215854"/>
            <a:ext cx="2901747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5D6D7E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D6D7E"/>
                </a:solidFill>
                <a:latin typeface="Arial"/>
                <a:ea typeface="Arial"/>
                <a:cs typeface="Arial"/>
                <a:sym typeface="Arial"/>
              </a:rPr>
              <a:t>GPT-3 (2020)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0"/>
            <a:ext cx="9144001" cy="48904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0" y="4820400"/>
            <a:ext cx="54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        </a:t>
            </a:r>
            <a:r>
              <a:rPr lang="en" sz="1000">
                <a:solidFill>
                  <a:schemeClr val="lt1"/>
                </a:solidFill>
              </a:rPr>
              <a:t>Source: https://arcprize.org/leaderboar</a:t>
            </a:r>
            <a:r>
              <a:rPr lang="en" sz="1000">
                <a:solidFill>
                  <a:schemeClr val="lt1"/>
                </a:solidFill>
              </a:rPr>
              <a:t>d	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4807" l="0" r="26133" t="3801"/>
          <a:stretch/>
        </p:blipFill>
        <p:spPr>
          <a:xfrm>
            <a:off x="0" y="0"/>
            <a:ext cx="88867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0" y="0"/>
            <a:ext cx="54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    </a:t>
            </a:r>
            <a:r>
              <a:rPr lang="en" sz="1000">
                <a:solidFill>
                  <a:schemeClr val="lt1"/>
                </a:solidFill>
              </a:rPr>
              <a:t>    </a:t>
            </a:r>
            <a:r>
              <a:rPr lang="en" sz="1000">
                <a:solidFill>
                  <a:schemeClr val="lt1"/>
                </a:solidFill>
              </a:rPr>
              <a:t>Source: https://arcprize.org/leaderboard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26" name="Google Shape;126;p21"/>
          <p:cNvCxnSpPr/>
          <p:nvPr/>
        </p:nvCxnSpPr>
        <p:spPr>
          <a:xfrm flipH="1">
            <a:off x="7319575" y="2637700"/>
            <a:ext cx="819600" cy="367500"/>
          </a:xfrm>
          <a:prstGeom prst="straightConnector1">
            <a:avLst/>
          </a:prstGeom>
          <a:noFill/>
          <a:ln cap="flat" cmpd="sng" w="38100">
            <a:solidFill>
              <a:srgbClr val="E97B1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4194" l="0" r="25517" t="4011"/>
          <a:stretch/>
        </p:blipFill>
        <p:spPr>
          <a:xfrm>
            <a:off x="0" y="0"/>
            <a:ext cx="8921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0" y="0"/>
            <a:ext cx="542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    </a:t>
            </a:r>
            <a:r>
              <a:rPr lang="en" sz="1000">
                <a:solidFill>
                  <a:schemeClr val="lt1"/>
                </a:solidFill>
              </a:rPr>
              <a:t>    </a:t>
            </a:r>
            <a:r>
              <a:rPr lang="en" sz="1000">
                <a:solidFill>
                  <a:schemeClr val="lt1"/>
                </a:solidFill>
              </a:rPr>
              <a:t>Source: https://arcprize.org/leaderboard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33" name="Google Shape;133;p22"/>
          <p:cNvCxnSpPr>
            <a:endCxn id="134" idx="3"/>
          </p:cNvCxnSpPr>
          <p:nvPr/>
        </p:nvCxnSpPr>
        <p:spPr>
          <a:xfrm flipH="1">
            <a:off x="7431859" y="3867607"/>
            <a:ext cx="945600" cy="476400"/>
          </a:xfrm>
          <a:prstGeom prst="straightConnector1">
            <a:avLst/>
          </a:prstGeom>
          <a:noFill/>
          <a:ln cap="flat" cmpd="sng" w="38100">
            <a:solidFill>
              <a:srgbClr val="E97B1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525" y="4182457"/>
            <a:ext cx="1970334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0"/>
            <a:ext cx="9144000" cy="860227"/>
          </a:xfrm>
          <a:prstGeom prst="rect">
            <a:avLst/>
          </a:prstGeom>
          <a:solidFill>
            <a:srgbClr val="1C28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81000" y="253901"/>
            <a:ext cx="854964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DADE2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5DADE2"/>
                </a:solidFill>
                <a:latin typeface="Arial"/>
                <a:ea typeface="Arial"/>
                <a:cs typeface="Arial"/>
                <a:sym typeface="Arial"/>
              </a:rPr>
              <a:t>Two Approaches to ARC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81000" y="1050725"/>
            <a:ext cx="3185700" cy="2943000"/>
          </a:xfrm>
          <a:prstGeom prst="roundRect">
            <a:avLst>
              <a:gd fmla="val 7293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23"/>
          <p:cNvCxnSpPr/>
          <p:nvPr/>
        </p:nvCxnSpPr>
        <p:spPr>
          <a:xfrm>
            <a:off x="381000" y="1074539"/>
            <a:ext cx="1393031" cy="0"/>
          </a:xfrm>
          <a:prstGeom prst="straightConnector1">
            <a:avLst/>
          </a:prstGeom>
          <a:noFill/>
          <a:ln cap="flat" cmpd="sng" w="47625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3"/>
          <p:cNvSpPr/>
          <p:nvPr/>
        </p:nvSpPr>
        <p:spPr>
          <a:xfrm>
            <a:off x="533400" y="1250752"/>
            <a:ext cx="1109996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Induction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533400" y="1552277"/>
            <a:ext cx="1109996" cy="142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Program Synthesis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533400" y="1822100"/>
            <a:ext cx="2461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Search for a program that transforms inputs to outputs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Interpretable and explicit rules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Computationally expensive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582300" y="3500250"/>
            <a:ext cx="2783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~30-40% accuracy standalone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5355175" y="1071863"/>
            <a:ext cx="3083700" cy="2943000"/>
          </a:xfrm>
          <a:prstGeom prst="roundRect">
            <a:avLst>
              <a:gd fmla="val 6429" name="adj"/>
            </a:avLst>
          </a:prstGeom>
          <a:solidFill>
            <a:srgbClr val="F4F6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5355181" y="1095677"/>
            <a:ext cx="1580400" cy="0"/>
          </a:xfrm>
          <a:prstGeom prst="straightConnector1">
            <a:avLst/>
          </a:prstGeom>
          <a:noFill/>
          <a:ln cap="flat" cmpd="sng" w="47625">
            <a:solidFill>
              <a:srgbClr val="E74C3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3"/>
          <p:cNvSpPr/>
          <p:nvPr/>
        </p:nvSpPr>
        <p:spPr>
          <a:xfrm>
            <a:off x="5507581" y="1271890"/>
            <a:ext cx="1301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Transduction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07570" y="1573413"/>
            <a:ext cx="2275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8C8D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7F8C8D"/>
                </a:solidFill>
                <a:latin typeface="Arial"/>
                <a:ea typeface="Arial"/>
                <a:cs typeface="Arial"/>
                <a:sym typeface="Arial"/>
              </a:rPr>
              <a:t>Direct Neural Prediction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507570" y="1986113"/>
            <a:ext cx="22752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8900" spcFirstLastPara="1" rIns="0" wrap="square" tIns="0">
            <a:noAutofit/>
          </a:bodyPr>
          <a:lstStyle/>
          <a:p>
            <a:pPr indent="-88900" lvl="0" marL="88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Neural network directly predicts output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Fast inference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889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rgbClr val="2E4053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2E4053"/>
                </a:solidFill>
                <a:latin typeface="Arial"/>
                <a:ea typeface="Arial"/>
                <a:cs typeface="Arial"/>
                <a:sym typeface="Arial"/>
              </a:rPr>
              <a:t>Historically failed to generalize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507568" y="3500238"/>
            <a:ext cx="2783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C2833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C2833"/>
                </a:solidFill>
                <a:latin typeface="Arial"/>
                <a:ea typeface="Arial"/>
                <a:cs typeface="Arial"/>
                <a:sym typeface="Arial"/>
              </a:rPr>
              <a:t>Recent: Test-Time Training (TTT)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23"/>
          <p:cNvGrpSpPr/>
          <p:nvPr/>
        </p:nvGrpSpPr>
        <p:grpSpPr>
          <a:xfrm>
            <a:off x="2951825" y="4184225"/>
            <a:ext cx="3407850" cy="799500"/>
            <a:chOff x="5355025" y="4090100"/>
            <a:chExt cx="3407850" cy="799500"/>
          </a:xfrm>
        </p:grpSpPr>
        <p:sp>
          <p:nvSpPr>
            <p:cNvPr id="155" name="Google Shape;155;p23"/>
            <p:cNvSpPr/>
            <p:nvPr/>
          </p:nvSpPr>
          <p:spPr>
            <a:xfrm>
              <a:off x="5355175" y="4090100"/>
              <a:ext cx="3407700" cy="799500"/>
            </a:xfrm>
            <a:prstGeom prst="roundRect">
              <a:avLst>
                <a:gd fmla="val 12708" name="adj"/>
              </a:avLst>
            </a:prstGeom>
            <a:solidFill>
              <a:srgbClr val="E8F6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5355025" y="4226425"/>
              <a:ext cx="34077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1ABC9C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1ABC9C"/>
                  </a:solidFill>
                  <a:latin typeface="Arial"/>
                  <a:ea typeface="Arial"/>
                  <a:cs typeface="Arial"/>
                  <a:sym typeface="Arial"/>
                </a:rPr>
                <a:t>Key Insight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5355175" y="4410225"/>
              <a:ext cx="34077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2833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rgbClr val="1C2833"/>
                  </a:solidFill>
                </a:rPr>
                <a:t>  </a:t>
              </a:r>
              <a:r>
                <a:rPr b="0" i="0" lang="en" sz="1000" u="none" cap="none" strike="noStrike">
                  <a:solidFill>
                    <a:srgbClr val="1C2833"/>
                  </a:solidFill>
                  <a:latin typeface="Arial"/>
                  <a:ea typeface="Arial"/>
                  <a:cs typeface="Arial"/>
                  <a:sym typeface="Arial"/>
                </a:rPr>
                <a:t>Best results combine both approaches. Hybrid systems and test-time adaptation are crucial for progress.</a:t>
              </a:r>
              <a:endPara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